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50"/>
  </p:notesMasterIdLst>
  <p:sldIdLst>
    <p:sldId id="256" r:id="rId2"/>
    <p:sldId id="278" r:id="rId3"/>
    <p:sldId id="272" r:id="rId4"/>
    <p:sldId id="274" r:id="rId5"/>
    <p:sldId id="300" r:id="rId6"/>
    <p:sldId id="301" r:id="rId7"/>
    <p:sldId id="302" r:id="rId8"/>
    <p:sldId id="303" r:id="rId9"/>
    <p:sldId id="306" r:id="rId10"/>
    <p:sldId id="304" r:id="rId11"/>
    <p:sldId id="273" r:id="rId12"/>
    <p:sldId id="277" r:id="rId13"/>
    <p:sldId id="260" r:id="rId14"/>
    <p:sldId id="259" r:id="rId15"/>
    <p:sldId id="257" r:id="rId16"/>
    <p:sldId id="265" r:id="rId17"/>
    <p:sldId id="267" r:id="rId18"/>
    <p:sldId id="268" r:id="rId19"/>
    <p:sldId id="280" r:id="rId20"/>
    <p:sldId id="269" r:id="rId21"/>
    <p:sldId id="264" r:id="rId22"/>
    <p:sldId id="281" r:id="rId23"/>
    <p:sldId id="262" r:id="rId24"/>
    <p:sldId id="258" r:id="rId25"/>
    <p:sldId id="279" r:id="rId26"/>
    <p:sldId id="284" r:id="rId27"/>
    <p:sldId id="270" r:id="rId28"/>
    <p:sldId id="282" r:id="rId29"/>
    <p:sldId id="283" r:id="rId30"/>
    <p:sldId id="286" r:id="rId31"/>
    <p:sldId id="287" r:id="rId32"/>
    <p:sldId id="288" r:id="rId33"/>
    <p:sldId id="261" r:id="rId34"/>
    <p:sldId id="271" r:id="rId35"/>
    <p:sldId id="275" r:id="rId36"/>
    <p:sldId id="291" r:id="rId37"/>
    <p:sldId id="292" r:id="rId38"/>
    <p:sldId id="298" r:id="rId39"/>
    <p:sldId id="276" r:id="rId40"/>
    <p:sldId id="293" r:id="rId41"/>
    <p:sldId id="296" r:id="rId42"/>
    <p:sldId id="294" r:id="rId43"/>
    <p:sldId id="299" r:id="rId44"/>
    <p:sldId id="290" r:id="rId45"/>
    <p:sldId id="295" r:id="rId46"/>
    <p:sldId id="289" r:id="rId47"/>
    <p:sldId id="297" r:id="rId48"/>
    <p:sldId id="305"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A5AF37D-D8CA-42AC-8907-1D76FB69F70E}" type="datetimeFigureOut">
              <a:rPr lang="en-US" smtClean="0"/>
              <a:pPr/>
              <a:t>1/13/2016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72AB8C4-7B35-4FC9-A054-BB749527A980}" type="slidenum">
              <a:rPr lang="en-US" smtClean="0"/>
              <a:pPr/>
              <a:t>‹#›</a:t>
            </a:fld>
            <a:endParaRPr lang="en-US"/>
          </a:p>
        </p:txBody>
      </p:sp>
    </p:spTree>
    <p:extLst>
      <p:ext uri="{BB962C8B-B14F-4D97-AF65-F5344CB8AC3E}">
        <p14:creationId xmlns:p14="http://schemas.microsoft.com/office/powerpoint/2010/main" val="21194450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72AB8C4-7B35-4FC9-A054-BB749527A980}"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72AB8C4-7B35-4FC9-A054-BB749527A980}" type="slidenum">
              <a:rPr lang="en-US" smtClean="0"/>
              <a:pPr/>
              <a:t>14</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72AB8C4-7B35-4FC9-A054-BB749527A980}" type="slidenum">
              <a:rPr lang="en-US" smtClean="0"/>
              <a:pPr/>
              <a:t>15</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72AB8C4-7B35-4FC9-A054-BB749527A980}" type="slidenum">
              <a:rPr lang="en-US" smtClean="0"/>
              <a:pPr/>
              <a:t>16</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72AB8C4-7B35-4FC9-A054-BB749527A980}" type="slidenum">
              <a:rPr lang="en-US" smtClean="0"/>
              <a:pPr/>
              <a:t>17</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72AB8C4-7B35-4FC9-A054-BB749527A980}" type="slidenum">
              <a:rPr lang="en-US" smtClean="0"/>
              <a:pPr/>
              <a:t>18</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72AB8C4-7B35-4FC9-A054-BB749527A980}" type="slidenum">
              <a:rPr lang="en-US" smtClean="0"/>
              <a:pPr/>
              <a:t>19</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72AB8C4-7B35-4FC9-A054-BB749527A980}" type="slidenum">
              <a:rPr lang="en-US" smtClean="0"/>
              <a:pPr/>
              <a:t>20</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The Javanese puppeteer, the </a:t>
            </a:r>
            <a:r>
              <a:rPr lang="en-US" sz="1200" i="1" kern="1200" dirty="0" err="1" smtClean="0">
                <a:solidFill>
                  <a:schemeClr val="tx1"/>
                </a:solidFill>
                <a:latin typeface="+mn-lt"/>
                <a:ea typeface="+mn-ea"/>
                <a:cs typeface="+mn-cs"/>
              </a:rPr>
              <a:t>dalang</a:t>
            </a:r>
            <a:r>
              <a:rPr lang="en-US" sz="1200" kern="1200" dirty="0" smtClean="0">
                <a:solidFill>
                  <a:schemeClr val="tx1"/>
                </a:solidFill>
                <a:latin typeface="+mn-lt"/>
                <a:ea typeface="+mn-ea"/>
                <a:cs typeface="+mn-cs"/>
              </a:rPr>
              <a:t>, presents his shadow show from dusk to sunrise. The role of the </a:t>
            </a:r>
            <a:r>
              <a:rPr lang="en-US" sz="1200" i="1" kern="1200" dirty="0" err="1" smtClean="0">
                <a:solidFill>
                  <a:schemeClr val="tx1"/>
                </a:solidFill>
                <a:latin typeface="+mn-lt"/>
                <a:ea typeface="+mn-ea"/>
                <a:cs typeface="+mn-cs"/>
              </a:rPr>
              <a:t>dalang</a:t>
            </a:r>
            <a:r>
              <a:rPr lang="en-US" sz="1200" kern="1200" dirty="0" smtClean="0">
                <a:solidFill>
                  <a:schemeClr val="tx1"/>
                </a:solidFill>
                <a:latin typeface="+mn-lt"/>
                <a:ea typeface="+mn-ea"/>
                <a:cs typeface="+mn-cs"/>
              </a:rPr>
              <a:t> has been likened to that of the priest as in Java puppets are thought to be the incarnation of ancestral spirits, and thus the </a:t>
            </a:r>
            <a:r>
              <a:rPr lang="en-US" sz="1200" i="1" kern="1200" dirty="0" err="1" smtClean="0">
                <a:solidFill>
                  <a:schemeClr val="tx1"/>
                </a:solidFill>
                <a:latin typeface="+mn-lt"/>
                <a:ea typeface="+mn-ea"/>
                <a:cs typeface="+mn-cs"/>
              </a:rPr>
              <a:t>dalang</a:t>
            </a:r>
            <a:r>
              <a:rPr lang="en-US" sz="1200" kern="1200" dirty="0" smtClean="0">
                <a:solidFill>
                  <a:schemeClr val="tx1"/>
                </a:solidFill>
                <a:latin typeface="+mn-lt"/>
                <a:ea typeface="+mn-ea"/>
                <a:cs typeface="+mn-cs"/>
              </a:rPr>
              <a:t> is a medium between the spirits and his audience. He manipulates the puppets, speaks all the dialogue, and conducts the </a:t>
            </a:r>
            <a:r>
              <a:rPr lang="en-US" sz="1200" i="1" kern="1200" dirty="0" smtClean="0">
                <a:solidFill>
                  <a:schemeClr val="tx1"/>
                </a:solidFill>
                <a:latin typeface="+mn-lt"/>
                <a:ea typeface="+mn-ea"/>
                <a:cs typeface="+mn-cs"/>
              </a:rPr>
              <a:t>gamelan</a:t>
            </a:r>
            <a:r>
              <a:rPr lang="en-US" sz="1200" kern="1200" dirty="0" smtClean="0">
                <a:solidFill>
                  <a:schemeClr val="tx1"/>
                </a:solidFill>
                <a:latin typeface="+mn-lt"/>
                <a:ea typeface="+mn-ea"/>
                <a:cs typeface="+mn-cs"/>
              </a:rPr>
              <a:t>, the percussion orchestra which sits behind him. </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    The </a:t>
            </a:r>
            <a:r>
              <a:rPr lang="en-US" sz="1200" i="1" kern="1200" dirty="0" err="1" smtClean="0">
                <a:solidFill>
                  <a:schemeClr val="tx1"/>
                </a:solidFill>
                <a:latin typeface="+mn-lt"/>
                <a:ea typeface="+mn-ea"/>
                <a:cs typeface="+mn-cs"/>
              </a:rPr>
              <a:t>dalang's</a:t>
            </a:r>
            <a:r>
              <a:rPr lang="en-US" sz="1200" kern="1200" dirty="0" smtClean="0">
                <a:solidFill>
                  <a:schemeClr val="tx1"/>
                </a:solidFill>
                <a:latin typeface="+mn-lt"/>
                <a:ea typeface="+mn-ea"/>
                <a:cs typeface="+mn-cs"/>
              </a:rPr>
              <a:t> cotton screen, or </a:t>
            </a:r>
            <a:r>
              <a:rPr lang="en-US" sz="1200" i="1" kern="1200" dirty="0" err="1" smtClean="0">
                <a:solidFill>
                  <a:schemeClr val="tx1"/>
                </a:solidFill>
                <a:latin typeface="+mn-lt"/>
                <a:ea typeface="+mn-ea"/>
                <a:cs typeface="+mn-cs"/>
              </a:rPr>
              <a:t>kelir</a:t>
            </a:r>
            <a:r>
              <a:rPr lang="en-US" sz="1200" kern="1200" dirty="0" smtClean="0">
                <a:solidFill>
                  <a:schemeClr val="tx1"/>
                </a:solidFill>
                <a:latin typeface="+mn-lt"/>
                <a:ea typeface="+mn-ea"/>
                <a:cs typeface="+mn-cs"/>
              </a:rPr>
              <a:t>, is supported by bamboo sticks and is about five feet high and up to fifteen feet long. Two long stems of banana plants, placed along the bottom of the screen, are used to hold the puppets' rods when they are off stage, the good characters on the right, the evil on the left. </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    Until recently it was traditional for the men of the audience to sit behind the </a:t>
            </a:r>
            <a:r>
              <a:rPr lang="en-US" sz="1200" i="1" kern="1200" dirty="0" err="1" smtClean="0">
                <a:solidFill>
                  <a:schemeClr val="tx1"/>
                </a:solidFill>
                <a:latin typeface="+mn-lt"/>
                <a:ea typeface="+mn-ea"/>
                <a:cs typeface="+mn-cs"/>
              </a:rPr>
              <a:t>dalang</a:t>
            </a:r>
            <a:r>
              <a:rPr lang="en-US" sz="1200" kern="1200" dirty="0" smtClean="0">
                <a:solidFill>
                  <a:schemeClr val="tx1"/>
                </a:solidFill>
                <a:latin typeface="+mn-lt"/>
                <a:ea typeface="+mn-ea"/>
                <a:cs typeface="+mn-cs"/>
              </a:rPr>
              <a:t> and watch the actual puppets whilst the women sat in front of the screen and watched the shadows cast by the light of an oil lamp on the beautiful figures [</a:t>
            </a:r>
            <a:r>
              <a:rPr lang="en-US" sz="1200" kern="1200" dirty="0" err="1" smtClean="0">
                <a:solidFill>
                  <a:schemeClr val="tx1"/>
                </a:solidFill>
                <a:latin typeface="+mn-lt"/>
                <a:ea typeface="+mn-ea"/>
                <a:cs typeface="+mn-cs"/>
              </a:rPr>
              <a:t>Currell</a:t>
            </a:r>
            <a:r>
              <a:rPr lang="en-US" sz="1200" kern="1200" dirty="0" smtClean="0">
                <a:solidFill>
                  <a:schemeClr val="tx1"/>
                </a:solidFill>
                <a:latin typeface="+mn-lt"/>
                <a:ea typeface="+mn-ea"/>
                <a:cs typeface="+mn-cs"/>
              </a:rPr>
              <a:t>]. </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172AB8C4-7B35-4FC9-A054-BB749527A980}" type="slidenum">
              <a:rPr lang="en-US" smtClean="0"/>
              <a:pPr/>
              <a:t>21</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72AB8C4-7B35-4FC9-A054-BB749527A980}" type="slidenum">
              <a:rPr lang="en-US" smtClean="0"/>
              <a:pPr/>
              <a:t>22</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72AB8C4-7B35-4FC9-A054-BB749527A980}" type="slidenum">
              <a:rPr lang="en-US" smtClean="0"/>
              <a:pPr/>
              <a:t>23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72AB8C4-7B35-4FC9-A054-BB749527A980}"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72AB8C4-7B35-4FC9-A054-BB749527A980}" type="slidenum">
              <a:rPr lang="en-US" smtClean="0"/>
              <a:pPr/>
              <a:t>24</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72AB8C4-7B35-4FC9-A054-BB749527A980}" type="slidenum">
              <a:rPr lang="en-US" smtClean="0"/>
              <a:pPr/>
              <a:t>25</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72AB8C4-7B35-4FC9-A054-BB749527A980}" type="slidenum">
              <a:rPr lang="en-US" smtClean="0"/>
              <a:pPr/>
              <a:t>26</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72AB8C4-7B35-4FC9-A054-BB749527A980}" type="slidenum">
              <a:rPr lang="en-US" smtClean="0"/>
              <a:pPr/>
              <a:t>27</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72AB8C4-7B35-4FC9-A054-BB749527A980}" type="slidenum">
              <a:rPr lang="en-US" smtClean="0"/>
              <a:pPr/>
              <a:t>28</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72AB8C4-7B35-4FC9-A054-BB749527A980}" type="slidenum">
              <a:rPr lang="en-US" smtClean="0"/>
              <a:pPr/>
              <a:t>29</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72AB8C4-7B35-4FC9-A054-BB749527A980}" type="slidenum">
              <a:rPr lang="en-US" smtClean="0"/>
              <a:pPr/>
              <a:t>30</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72AB8C4-7B35-4FC9-A054-BB749527A980}" type="slidenum">
              <a:rPr lang="en-US" smtClean="0"/>
              <a:pPr/>
              <a:t>31</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72AB8C4-7B35-4FC9-A054-BB749527A980}" type="slidenum">
              <a:rPr lang="en-US" smtClean="0"/>
              <a:pPr/>
              <a:t>32</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72AB8C4-7B35-4FC9-A054-BB749527A980}" type="slidenum">
              <a:rPr lang="en-US" smtClean="0"/>
              <a:pPr/>
              <a:t>33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72AB8C4-7B35-4FC9-A054-BB749527A980}"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72AB8C4-7B35-4FC9-A054-BB749527A980}" type="slidenum">
              <a:rPr lang="en-US" smtClean="0"/>
              <a:pPr/>
              <a:t>34</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72AB8C4-7B35-4FC9-A054-BB749527A980}" type="slidenum">
              <a:rPr lang="en-US" smtClean="0"/>
              <a:pPr/>
              <a:t>35</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72AB8C4-7B35-4FC9-A054-BB749527A980}" type="slidenum">
              <a:rPr lang="en-US" smtClean="0"/>
              <a:pPr/>
              <a:t>36</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72AB8C4-7B35-4FC9-A054-BB749527A980}" type="slidenum">
              <a:rPr lang="en-US" smtClean="0"/>
              <a:pPr/>
              <a:t>37</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72AB8C4-7B35-4FC9-A054-BB749527A980}" type="slidenum">
              <a:rPr lang="en-US" smtClean="0"/>
              <a:pPr/>
              <a:t>39</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72AB8C4-7B35-4FC9-A054-BB749527A980}" type="slidenum">
              <a:rPr lang="en-US" smtClean="0"/>
              <a:pPr/>
              <a:t>40</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72AB8C4-7B35-4FC9-A054-BB749527A980}" type="slidenum">
              <a:rPr lang="en-US" smtClean="0"/>
              <a:pPr/>
              <a:t>41</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72AB8C4-7B35-4FC9-A054-BB749527A980}" type="slidenum">
              <a:rPr lang="en-US" smtClean="0"/>
              <a:pPr/>
              <a:t>42</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72AB8C4-7B35-4FC9-A054-BB749527A980}" type="slidenum">
              <a:rPr lang="en-US" smtClean="0"/>
              <a:pPr/>
              <a:t>44</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72AB8C4-7B35-4FC9-A054-BB749527A980}" type="slidenum">
              <a:rPr lang="en-US" smtClean="0"/>
              <a:pPr/>
              <a:t>45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72AB8C4-7B35-4FC9-A054-BB749527A980}"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72AB8C4-7B35-4FC9-A054-BB749527A980}" type="slidenum">
              <a:rPr lang="en-US" smtClean="0"/>
              <a:pPr/>
              <a:t>46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which all kinds of puppets are gathered called </a:t>
            </a:r>
            <a:r>
              <a:rPr lang="en-US" b="1" dirty="0" smtClean="0"/>
              <a:t>compound puppets</a:t>
            </a:r>
            <a:r>
              <a:rPr lang="en-US" dirty="0" smtClean="0"/>
              <a:t>.</a:t>
            </a:r>
            <a:endParaRPr lang="en-US" dirty="0"/>
          </a:p>
        </p:txBody>
      </p:sp>
      <p:sp>
        <p:nvSpPr>
          <p:cNvPr id="4" name="Slide Number Placeholder 3"/>
          <p:cNvSpPr>
            <a:spLocks noGrp="1"/>
          </p:cNvSpPr>
          <p:nvPr>
            <p:ph type="sldNum" sz="quarter" idx="10"/>
          </p:nvPr>
        </p:nvSpPr>
        <p:spPr/>
        <p:txBody>
          <a:bodyPr/>
          <a:lstStyle/>
          <a:p>
            <a:fld id="{172AB8C4-7B35-4FC9-A054-BB749527A980}" type="slidenum">
              <a:rPr lang="en-US" smtClean="0"/>
              <a:pPr/>
              <a:t>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Water</a:t>
            </a:r>
            <a:r>
              <a:rPr lang="en-US" b="1" baseline="0" dirty="0" smtClean="0"/>
              <a:t> Puppets.</a:t>
            </a:r>
          </a:p>
          <a:p>
            <a:r>
              <a:rPr lang="en-US" baseline="0" dirty="0" smtClean="0"/>
              <a:t>Material is water resistance.</a:t>
            </a:r>
            <a:endParaRPr lang="en-US" dirty="0"/>
          </a:p>
        </p:txBody>
      </p:sp>
      <p:sp>
        <p:nvSpPr>
          <p:cNvPr id="4" name="Slide Number Placeholder 3"/>
          <p:cNvSpPr>
            <a:spLocks noGrp="1"/>
          </p:cNvSpPr>
          <p:nvPr>
            <p:ph type="sldNum" sz="quarter" idx="10"/>
          </p:nvPr>
        </p:nvSpPr>
        <p:spPr/>
        <p:txBody>
          <a:bodyPr/>
          <a:lstStyle/>
          <a:p>
            <a:fld id="{172AB8C4-7B35-4FC9-A054-BB749527A980}" type="slidenum">
              <a:rPr lang="en-US" smtClean="0"/>
              <a:pPr/>
              <a:t>10</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72AB8C4-7B35-4FC9-A054-BB749527A980}" type="slidenum">
              <a:rPr lang="en-US" smtClean="0"/>
              <a:pPr/>
              <a:t>11</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72AB8C4-7B35-4FC9-A054-BB749527A980}" type="slidenum">
              <a:rPr lang="en-US" smtClean="0"/>
              <a:pPr/>
              <a:t>12</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72AB8C4-7B35-4FC9-A054-BB749527A980}" type="slidenum">
              <a:rPr lang="en-US" smtClean="0"/>
              <a:pPr/>
              <a:t>13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354B0DE5-7035-4711-B7E9-DE504610B6A2}" type="datetimeFigureOut">
              <a:rPr lang="en-US" smtClean="0"/>
              <a:pPr/>
              <a:t>1/13/2016</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E5C52E08-3F85-4B24-8920-3ABFE5881BE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54B0DE5-7035-4711-B7E9-DE504610B6A2}" type="datetimeFigureOut">
              <a:rPr lang="en-US" smtClean="0"/>
              <a:pPr/>
              <a:t>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C52E08-3F85-4B24-8920-3ABFE5881BE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54B0DE5-7035-4711-B7E9-DE504610B6A2}" type="datetimeFigureOut">
              <a:rPr lang="en-US" smtClean="0"/>
              <a:pPr/>
              <a:t>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C52E08-3F85-4B24-8920-3ABFE5881BE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54B0DE5-7035-4711-B7E9-DE504610B6A2}" type="datetimeFigureOut">
              <a:rPr lang="en-US" smtClean="0"/>
              <a:pPr/>
              <a:t>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C52E08-3F85-4B24-8920-3ABFE5881BE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54B0DE5-7035-4711-B7E9-DE504610B6A2}" type="datetimeFigureOut">
              <a:rPr lang="en-US" smtClean="0"/>
              <a:pPr/>
              <a:t>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C52E08-3F85-4B24-8920-3ABFE5881BE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54B0DE5-7035-4711-B7E9-DE504610B6A2}" type="datetimeFigureOut">
              <a:rPr lang="en-US" smtClean="0"/>
              <a:pPr/>
              <a:t>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C52E08-3F85-4B24-8920-3ABFE5881BE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354B0DE5-7035-4711-B7E9-DE504610B6A2}" type="datetimeFigureOut">
              <a:rPr lang="en-US" smtClean="0"/>
              <a:pPr/>
              <a:t>1/13/2016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5C52E08-3F85-4B24-8920-3ABFE5881BE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354B0DE5-7035-4711-B7E9-DE504610B6A2}" type="datetimeFigureOut">
              <a:rPr lang="en-US" smtClean="0"/>
              <a:pPr/>
              <a:t>1/13/2016</a:t>
            </a:fld>
            <a:endParaRPr lang="en-US"/>
          </a:p>
        </p:txBody>
      </p:sp>
      <p:sp>
        <p:nvSpPr>
          <p:cNvPr id="8" name="Slide Number Placeholder 7"/>
          <p:cNvSpPr>
            <a:spLocks noGrp="1"/>
          </p:cNvSpPr>
          <p:nvPr>
            <p:ph type="sldNum" sz="quarter" idx="11"/>
          </p:nvPr>
        </p:nvSpPr>
        <p:spPr/>
        <p:txBody>
          <a:bodyPr/>
          <a:lstStyle/>
          <a:p>
            <a:fld id="{E5C52E08-3F85-4B24-8920-3ABFE5881BEA}" type="slidenum">
              <a:rPr lang="en-US" smtClean="0"/>
              <a:pP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4B0DE5-7035-4711-B7E9-DE504610B6A2}" type="datetimeFigureOut">
              <a:rPr lang="en-US" smtClean="0"/>
              <a:pPr/>
              <a:t>1/13/2016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5C52E08-3F85-4B24-8920-3ABFE5881BE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54B0DE5-7035-4711-B7E9-DE504610B6A2}" type="datetimeFigureOut">
              <a:rPr lang="en-US" smtClean="0"/>
              <a:pPr/>
              <a:t>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156448" y="6422064"/>
            <a:ext cx="762000" cy="365125"/>
          </a:xfrm>
        </p:spPr>
        <p:txBody>
          <a:bodyPr/>
          <a:lstStyle/>
          <a:p>
            <a:fld id="{E5C52E08-3F85-4B24-8920-3ABFE5881BE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fld id="{354B0DE5-7035-4711-B7E9-DE504610B6A2}" type="datetimeFigureOut">
              <a:rPr lang="en-US" smtClean="0"/>
              <a:pPr/>
              <a:t>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C52E08-3F85-4B24-8920-3ABFE5881BE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354B0DE5-7035-4711-B7E9-DE504610B6A2}" type="datetimeFigureOut">
              <a:rPr lang="en-US" smtClean="0"/>
              <a:pPr/>
              <a:t>1/13/2016</a:t>
            </a:fld>
            <a:endParaRPr lang="en-US"/>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n-US"/>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E5C52E08-3F85-4B24-8920-3ABFE5881BEA}"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28.jpeg"/></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0.xml"/><Relationship Id="rId1" Type="http://schemas.openxmlformats.org/officeDocument/2006/relationships/slideLayout" Target="../slideLayouts/slideLayout5.xml"/><Relationship Id="rId4" Type="http://schemas.openxmlformats.org/officeDocument/2006/relationships/image" Target="../media/image35.jpe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2.xml"/><Relationship Id="rId1" Type="http://schemas.openxmlformats.org/officeDocument/2006/relationships/slideLayout" Target="../slideLayouts/slideLayout4.xml"/><Relationship Id="rId4" Type="http://schemas.openxmlformats.org/officeDocument/2006/relationships/image" Target="../media/image37.jpeg"/></Relationships>
</file>

<file path=ppt/slides/_rels/slide3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8.xml"/><Relationship Id="rId1" Type="http://schemas.openxmlformats.org/officeDocument/2006/relationships/slideLayout" Target="../slideLayouts/slideLayout4.xml"/><Relationship Id="rId4" Type="http://schemas.openxmlformats.org/officeDocument/2006/relationships/image" Target="../media/image44.jpeg"/></Relationships>
</file>

<file path=ppt/slides/_rels/slide4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9.xml"/><Relationship Id="rId1" Type="http://schemas.openxmlformats.org/officeDocument/2006/relationships/slideLayout" Target="../slideLayouts/slideLayout4.xml"/><Relationship Id="rId4" Type="http://schemas.openxmlformats.org/officeDocument/2006/relationships/image" Target="../media/image46.jpeg"/></Relationships>
</file>

<file path=ppt/slides/_rels/slide4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40.xml"/><Relationship Id="rId1" Type="http://schemas.openxmlformats.org/officeDocument/2006/relationships/slideLayout" Target="../slideLayouts/slideLayout4.xml"/><Relationship Id="rId4" Type="http://schemas.openxmlformats.org/officeDocument/2006/relationships/image" Target="../media/image48.jpeg"/></Relationships>
</file>

<file path=ppt/slides/_rels/slide47.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800600"/>
            <a:ext cx="6440488" cy="1447800"/>
          </a:xfrm>
        </p:spPr>
        <p:txBody>
          <a:bodyPr>
            <a:noAutofit/>
          </a:bodyPr>
          <a:lstStyle/>
          <a:p>
            <a:r>
              <a:rPr lang="en-US" sz="6600" dirty="0" smtClean="0">
                <a:solidFill>
                  <a:schemeClr val="accent2">
                    <a:lumMod val="75000"/>
                  </a:schemeClr>
                </a:solidFill>
              </a:rPr>
              <a:t>Puppetry</a:t>
            </a:r>
            <a:endParaRPr lang="en-US" sz="6600" dirty="0">
              <a:solidFill>
                <a:schemeClr val="accent2">
                  <a:lumMod val="75000"/>
                </a:schemeClr>
              </a:solidFill>
            </a:endParaRPr>
          </a:p>
        </p:txBody>
      </p:sp>
      <p:pic>
        <p:nvPicPr>
          <p:cNvPr id="6" name="Content Placeholder 3" descr="wayang-kulit24.jpg"/>
          <p:cNvPicPr>
            <a:picLocks noGrp="1" noChangeAspect="1"/>
          </p:cNvPicPr>
          <p:nvPr>
            <p:ph type="pic" idx="1"/>
          </p:nvPr>
        </p:nvPicPr>
        <p:blipFill>
          <a:blip r:embed="rId3"/>
          <a:srcRect t="13063" b="13063"/>
          <a:stretch>
            <a:fillRect/>
          </a:stretch>
        </p:blipFill>
        <p:spPr>
          <a:xfrm>
            <a:off x="965200" y="76200"/>
            <a:ext cx="7112000" cy="5334000"/>
          </a:xfrm>
          <a:prstGeom prst="rect">
            <a:avLst/>
          </a:prstGeom>
        </p:spPr>
      </p:pic>
      <p:sp>
        <p:nvSpPr>
          <p:cNvPr id="3" name="Subtitle 2"/>
          <p:cNvSpPr>
            <a:spLocks noGrp="1"/>
          </p:cNvSpPr>
          <p:nvPr>
            <p:ph type="body" sz="half" idx="2"/>
          </p:nvPr>
        </p:nvSpPr>
        <p:spPr>
          <a:xfrm>
            <a:off x="914400" y="6096000"/>
            <a:ext cx="6364288" cy="533400"/>
          </a:xfrm>
        </p:spPr>
        <p:txBody>
          <a:bodyPr>
            <a:normAutofit/>
          </a:bodyPr>
          <a:lstStyle/>
          <a:p>
            <a:r>
              <a:rPr lang="en-US" sz="1800" dirty="0" smtClean="0">
                <a:solidFill>
                  <a:schemeClr val="accent2">
                    <a:lumMod val="50000"/>
                  </a:schemeClr>
                </a:solidFill>
              </a:rPr>
              <a:t>Historical Development and </a:t>
            </a:r>
            <a:r>
              <a:rPr lang="en-US" sz="1800" dirty="0">
                <a:solidFill>
                  <a:schemeClr val="accent2">
                    <a:lumMod val="50000"/>
                  </a:schemeClr>
                </a:solidFill>
              </a:rPr>
              <a:t>P</a:t>
            </a:r>
            <a:r>
              <a:rPr lang="en-US" sz="1800" dirty="0" smtClean="0">
                <a:solidFill>
                  <a:schemeClr val="accent2">
                    <a:lumMod val="50000"/>
                  </a:schemeClr>
                </a:solidFill>
              </a:rPr>
              <a:t>osition </a:t>
            </a:r>
            <a:r>
              <a:rPr lang="en-US" sz="1800" dirty="0">
                <a:solidFill>
                  <a:schemeClr val="accent2">
                    <a:lumMod val="50000"/>
                  </a:schemeClr>
                </a:solidFill>
              </a:rPr>
              <a:t>T</a:t>
            </a:r>
            <a:r>
              <a:rPr lang="en-US" sz="1800" dirty="0" smtClean="0">
                <a:solidFill>
                  <a:schemeClr val="accent2">
                    <a:lumMod val="50000"/>
                  </a:schemeClr>
                </a:solidFill>
              </a:rPr>
              <a:t>oday</a:t>
            </a:r>
            <a:endParaRPr lang="en-US" sz="1800" dirty="0">
              <a:solidFill>
                <a:schemeClr val="accent2">
                  <a:lumMod val="50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Puppetry needs:</a:t>
            </a:r>
            <a:endParaRPr lang="en-US" dirty="0"/>
          </a:p>
        </p:txBody>
      </p:sp>
      <p:sp>
        <p:nvSpPr>
          <p:cNvPr id="3" name="Content Placeholder 2"/>
          <p:cNvSpPr>
            <a:spLocks noGrp="1"/>
          </p:cNvSpPr>
          <p:nvPr>
            <p:ph idx="1"/>
          </p:nvPr>
        </p:nvSpPr>
        <p:spPr/>
        <p:txBody>
          <a:bodyPr/>
          <a:lstStyle/>
          <a:p>
            <a:r>
              <a:rPr lang="en-US" dirty="0" smtClean="0"/>
              <a:t>Puppet</a:t>
            </a:r>
          </a:p>
          <a:p>
            <a:r>
              <a:rPr lang="en-US" dirty="0" smtClean="0"/>
              <a:t>Puppeteer</a:t>
            </a:r>
          </a:p>
          <a:p>
            <a:r>
              <a:rPr lang="en-US" dirty="0" smtClean="0"/>
              <a:t>Stage or</a:t>
            </a:r>
          </a:p>
          <a:p>
            <a:pPr>
              <a:buNone/>
            </a:pPr>
            <a:r>
              <a:rPr lang="en-US" dirty="0" smtClean="0"/>
              <a:t> </a:t>
            </a:r>
            <a:endParaRPr lang="en-US" dirty="0"/>
          </a:p>
        </p:txBody>
      </p:sp>
      <p:pic>
        <p:nvPicPr>
          <p:cNvPr id="4" name="Content Placeholder 4" descr="water-puppet.jpg"/>
          <p:cNvPicPr>
            <a:picLocks noChangeAspect="1"/>
          </p:cNvPicPr>
          <p:nvPr/>
        </p:nvPicPr>
        <p:blipFill>
          <a:blip r:embed="rId3"/>
          <a:stretch>
            <a:fillRect/>
          </a:stretch>
        </p:blipFill>
        <p:spPr>
          <a:xfrm>
            <a:off x="2819400" y="1371600"/>
            <a:ext cx="6324600" cy="439911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4419600"/>
            <a:ext cx="6629400" cy="990600"/>
          </a:xfrm>
        </p:spPr>
        <p:txBody>
          <a:bodyPr/>
          <a:lstStyle/>
          <a:p>
            <a:r>
              <a:rPr lang="en-US" dirty="0" smtClean="0"/>
              <a:t>Puppetry in History</a:t>
            </a:r>
            <a:endParaRPr lang="en-US" dirty="0"/>
          </a:p>
        </p:txBody>
      </p:sp>
      <p:sp>
        <p:nvSpPr>
          <p:cNvPr id="5" name="Text Placeholder 4"/>
          <p:cNvSpPr>
            <a:spLocks noGrp="1"/>
          </p:cNvSpPr>
          <p:nvPr>
            <p:ph type="body" idx="1"/>
          </p:nvPr>
        </p:nvSpPr>
        <p:spPr>
          <a:xfrm>
            <a:off x="722313" y="2362200"/>
            <a:ext cx="7772400" cy="2044700"/>
          </a:xfrm>
        </p:spPr>
        <p:txBody>
          <a:bodyPr>
            <a:normAutofit fontScale="70000" lnSpcReduction="20000"/>
          </a:bodyPr>
          <a:lstStyle/>
          <a:p>
            <a:r>
              <a:rPr lang="en-US" dirty="0" smtClean="0"/>
              <a:t>India </a:t>
            </a:r>
          </a:p>
          <a:p>
            <a:r>
              <a:rPr lang="en-US" dirty="0" smtClean="0"/>
              <a:t>Egypt</a:t>
            </a:r>
          </a:p>
          <a:p>
            <a:r>
              <a:rPr lang="en-US" dirty="0" smtClean="0"/>
              <a:t>Indonesia</a:t>
            </a:r>
          </a:p>
          <a:p>
            <a:r>
              <a:rPr lang="en-US" dirty="0" smtClean="0"/>
              <a:t>China</a:t>
            </a:r>
          </a:p>
          <a:p>
            <a:r>
              <a:rPr lang="en-US" dirty="0" smtClean="0"/>
              <a:t>Japan</a:t>
            </a:r>
          </a:p>
          <a:p>
            <a:r>
              <a:rPr lang="en-US" dirty="0" smtClean="0"/>
              <a:t>Greece</a:t>
            </a:r>
          </a:p>
          <a:p>
            <a:r>
              <a:rPr lang="en-US" dirty="0" smtClean="0"/>
              <a:t>Rome</a:t>
            </a:r>
          </a:p>
          <a:p>
            <a:r>
              <a:rPr lang="en-US" dirty="0" smtClean="0"/>
              <a:t>Turkey</a:t>
            </a:r>
          </a:p>
          <a:p>
            <a:r>
              <a:rPr lang="en-US" dirty="0" smtClean="0"/>
              <a:t>France</a:t>
            </a:r>
          </a:p>
        </p:txBody>
      </p:sp>
    </p:spTree>
  </p:cSld>
  <p:clrMapOvr>
    <a:masterClrMapping/>
  </p:clrMapOvr>
  <p:transition>
    <p:cut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2514600" cy="5973762"/>
          </a:xfrm>
        </p:spPr>
        <p:txBody>
          <a:bodyPr>
            <a:normAutofit/>
          </a:bodyPr>
          <a:lstStyle/>
          <a:p>
            <a:r>
              <a:rPr lang="en-US" sz="2000" dirty="0" smtClean="0"/>
              <a:t>India</a:t>
            </a:r>
            <a:br>
              <a:rPr lang="en-US" sz="2000" dirty="0" smtClean="0"/>
            </a:br>
            <a:r>
              <a:rPr lang="en-US" sz="2000" dirty="0" smtClean="0"/>
              <a:t>Limestone figure Harappa</a:t>
            </a:r>
            <a:br>
              <a:rPr lang="en-US" sz="2000" dirty="0" smtClean="0"/>
            </a:br>
            <a:r>
              <a:rPr lang="en-US" sz="2000" dirty="0" smtClean="0"/>
              <a:t/>
            </a:r>
            <a:br>
              <a:rPr lang="en-US" sz="2000" dirty="0" smtClean="0"/>
            </a:br>
            <a:r>
              <a:rPr lang="en-US" sz="2000" dirty="0" smtClean="0"/>
              <a:t>Way before the time  of the epics like Mahabharata, the people of Indus Valley made small limestone figurines which suggests movable parts. Also there were animal toys which moved their necks  (bullock Carts)</a:t>
            </a:r>
            <a:br>
              <a:rPr lang="en-US" sz="2000" dirty="0" smtClean="0"/>
            </a:br>
            <a:r>
              <a:rPr lang="en-US" sz="2000" dirty="0" smtClean="0"/>
              <a:t/>
            </a:r>
            <a:br>
              <a:rPr lang="en-US" sz="2000" dirty="0" smtClean="0"/>
            </a:br>
            <a:endParaRPr lang="en-US" sz="2000" dirty="0"/>
          </a:p>
        </p:txBody>
      </p:sp>
      <p:pic>
        <p:nvPicPr>
          <p:cNvPr id="6" name="Content Placeholder 3" descr="male Torso Harappa,2300-1750BC National museum New Dehli.bmp"/>
          <p:cNvPicPr>
            <a:picLocks noGrp="1" noChangeAspect="1"/>
          </p:cNvPicPr>
          <p:nvPr>
            <p:ph idx="1"/>
          </p:nvPr>
        </p:nvPicPr>
        <p:blipFill>
          <a:blip r:embed="rId3"/>
          <a:srcRect/>
          <a:stretch>
            <a:fillRect/>
          </a:stretch>
        </p:blipFill>
        <p:spPr>
          <a:xfrm>
            <a:off x="3398468" y="228600"/>
            <a:ext cx="4297732" cy="6530320"/>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5791200" cy="6096000"/>
          </a:xfrm>
        </p:spPr>
        <p:txBody>
          <a:bodyPr>
            <a:normAutofit/>
          </a:bodyPr>
          <a:lstStyle/>
          <a:p>
            <a:r>
              <a:rPr lang="en-US" sz="2000" dirty="0" smtClean="0"/>
              <a:t>Articulated Indian Figurine:</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t>
            </a:r>
            <a:r>
              <a:rPr lang="en-US" sz="2400" dirty="0" smtClean="0"/>
              <a:t>Stick Puppets, animated figures and pantomime coexist: their role was improvised on epic mythological Indian themes: </a:t>
            </a:r>
            <a:r>
              <a:rPr lang="en-US" sz="2400" b="1" i="1" dirty="0" smtClean="0"/>
              <a:t>the </a:t>
            </a:r>
            <a:r>
              <a:rPr lang="en-US" sz="2400" b="1" i="1" dirty="0" err="1" smtClean="0"/>
              <a:t>Bala</a:t>
            </a:r>
            <a:r>
              <a:rPr lang="en-US" sz="2400" b="1" i="1" dirty="0" smtClean="0"/>
              <a:t>-Ramayana and the </a:t>
            </a:r>
            <a:r>
              <a:rPr lang="en-US" sz="2400" b="1" i="1" dirty="0" err="1" smtClean="0"/>
              <a:t>Maha-Bharata</a:t>
            </a:r>
            <a:r>
              <a:rPr lang="en-US" sz="2400" b="1" i="1" dirty="0" smtClean="0"/>
              <a:t>.</a:t>
            </a:r>
            <a:r>
              <a:rPr lang="en-US" sz="2400" dirty="0" smtClean="0"/>
              <a:t/>
            </a:r>
            <a:br>
              <a:rPr lang="en-US" sz="2400" dirty="0" smtClean="0"/>
            </a:br>
            <a:r>
              <a:rPr lang="en-US" sz="2400" dirty="0" smtClean="0"/>
              <a:t>Although these performances were sacred, the comedic spirit was also present. The popular aspect of the puppet show can be attributed to the profane elements in it, giving birth to the jester trend </a:t>
            </a:r>
            <a:endParaRPr lang="en-US" sz="2400" dirty="0"/>
          </a:p>
        </p:txBody>
      </p:sp>
      <p:pic>
        <p:nvPicPr>
          <p:cNvPr id="4" name="Content Placeholder 3" descr="Articulated Indian figurine pre-2nd or -3rd century BC..jpg"/>
          <p:cNvPicPr>
            <a:picLocks noGrp="1" noChangeAspect="1"/>
          </p:cNvPicPr>
          <p:nvPr>
            <p:ph idx="1"/>
          </p:nvPr>
        </p:nvPicPr>
        <p:blipFill>
          <a:blip r:embed="rId3"/>
          <a:stretch>
            <a:fillRect/>
          </a:stretch>
        </p:blipFill>
        <p:spPr>
          <a:xfrm>
            <a:off x="5715000" y="0"/>
            <a:ext cx="3086100" cy="6820281"/>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839200" cy="1676400"/>
          </a:xfrm>
        </p:spPr>
        <p:txBody>
          <a:bodyPr>
            <a:noAutofit/>
          </a:bodyPr>
          <a:lstStyle/>
          <a:p>
            <a:r>
              <a:rPr lang="en-US" sz="2000" b="1" i="1" dirty="0" smtClean="0"/>
              <a:t>Dancing dwarfs in ivory. The figures move through the use of strings and a pulley.</a:t>
            </a:r>
            <a:r>
              <a:rPr lang="en-US" sz="2000" b="1" dirty="0" smtClean="0"/>
              <a:t> </a:t>
            </a:r>
            <a:br>
              <a:rPr lang="en-US" sz="2000" b="1" dirty="0" smtClean="0"/>
            </a:br>
            <a:r>
              <a:rPr lang="en-US" sz="2000" b="1" i="1" dirty="0" smtClean="0"/>
              <a:t>Found at </a:t>
            </a:r>
            <a:r>
              <a:rPr lang="en-US" sz="2000" b="1" i="1" dirty="0" err="1" smtClean="0"/>
              <a:t>Lisht</a:t>
            </a:r>
            <a:r>
              <a:rPr lang="en-US" sz="2000" b="1" i="1" dirty="0" smtClean="0"/>
              <a:t> during excavations in 1934 by the Metropolitan Museum of Art,</a:t>
            </a:r>
            <a:r>
              <a:rPr lang="en-US" sz="2000" b="1" dirty="0" smtClean="0"/>
              <a:t> </a:t>
            </a:r>
            <a:endParaRPr lang="en-US" sz="2000" b="1" dirty="0"/>
          </a:p>
        </p:txBody>
      </p:sp>
      <p:pic>
        <p:nvPicPr>
          <p:cNvPr id="4" name="Content Placeholder 3" descr="Dancing dwarfs in ivory. The figures move through the use of strings and a pulley..jpg"/>
          <p:cNvPicPr>
            <a:picLocks noGrp="1" noChangeAspect="1"/>
          </p:cNvPicPr>
          <p:nvPr>
            <p:ph idx="1"/>
          </p:nvPr>
        </p:nvPicPr>
        <p:blipFill>
          <a:blip r:embed="rId3"/>
          <a:stretch>
            <a:fillRect/>
          </a:stretch>
        </p:blipFill>
        <p:spPr>
          <a:xfrm>
            <a:off x="373422" y="1692875"/>
            <a:ext cx="8313378" cy="5028253"/>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762000"/>
          </a:xfrm>
        </p:spPr>
        <p:txBody>
          <a:bodyPr>
            <a:normAutofit/>
          </a:bodyPr>
          <a:lstStyle/>
          <a:p>
            <a:r>
              <a:rPr lang="en-US" sz="3200" b="1" dirty="0" smtClean="0"/>
              <a:t>EGYPT</a:t>
            </a:r>
            <a:r>
              <a:rPr lang="en-US" sz="1600" i="1" dirty="0" smtClean="0"/>
              <a:t>      </a:t>
            </a:r>
            <a:r>
              <a:rPr lang="en-US" sz="2000" b="1" i="1" dirty="0" smtClean="0"/>
              <a:t>Height - 7.8 cm. Egypt - Middle Kingdom - 12th Dynasty</a:t>
            </a:r>
            <a:r>
              <a:rPr lang="en-US" sz="2000" b="1" dirty="0" smtClean="0"/>
              <a:t> </a:t>
            </a:r>
            <a:endParaRPr lang="en-US" sz="2000" b="1" dirty="0"/>
          </a:p>
        </p:txBody>
      </p:sp>
      <p:pic>
        <p:nvPicPr>
          <p:cNvPr id="4" name="Content Placeholder 3" descr="String operated figure kneading dough, Egypt, 2000 BC..jpg"/>
          <p:cNvPicPr>
            <a:picLocks noGrp="1" noChangeAspect="1"/>
          </p:cNvPicPr>
          <p:nvPr>
            <p:ph idx="1"/>
          </p:nvPr>
        </p:nvPicPr>
        <p:blipFill>
          <a:blip r:embed="rId3"/>
          <a:stretch>
            <a:fillRect/>
          </a:stretch>
        </p:blipFill>
        <p:spPr>
          <a:xfrm>
            <a:off x="1085849" y="838200"/>
            <a:ext cx="7143751" cy="5715000"/>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5800" y="274638"/>
            <a:ext cx="3429000" cy="1143000"/>
          </a:xfrm>
        </p:spPr>
        <p:txBody>
          <a:bodyPr/>
          <a:lstStyle/>
          <a:p>
            <a:r>
              <a:rPr lang="en-US" dirty="0" smtClean="0"/>
              <a:t>Indonesia </a:t>
            </a:r>
            <a:endParaRPr lang="en-US" dirty="0"/>
          </a:p>
        </p:txBody>
      </p:sp>
      <p:pic>
        <p:nvPicPr>
          <p:cNvPr id="4" name="Content Placeholder 3" descr="A Balinese Shadow Figure.jpg"/>
          <p:cNvPicPr>
            <a:picLocks noGrp="1" noChangeAspect="1"/>
          </p:cNvPicPr>
          <p:nvPr>
            <p:ph sz="half" idx="1"/>
          </p:nvPr>
        </p:nvPicPr>
        <p:blipFill>
          <a:blip r:embed="rId3"/>
          <a:stretch>
            <a:fillRect/>
          </a:stretch>
        </p:blipFill>
        <p:spPr>
          <a:xfrm>
            <a:off x="79201" y="251619"/>
            <a:ext cx="3806999" cy="5768181"/>
          </a:xfrm>
        </p:spPr>
      </p:pic>
      <p:sp>
        <p:nvSpPr>
          <p:cNvPr id="5" name="Content Placeholder 4"/>
          <p:cNvSpPr>
            <a:spLocks noGrp="1"/>
          </p:cNvSpPr>
          <p:nvPr>
            <p:ph sz="half" idx="2"/>
          </p:nvPr>
        </p:nvSpPr>
        <p:spPr>
          <a:xfrm>
            <a:off x="3581400" y="1219200"/>
            <a:ext cx="5562600" cy="4906963"/>
          </a:xfrm>
        </p:spPr>
        <p:txBody>
          <a:bodyPr>
            <a:noAutofit/>
          </a:bodyPr>
          <a:lstStyle/>
          <a:p>
            <a:r>
              <a:rPr lang="en-US" sz="2400" dirty="0" smtClean="0"/>
              <a:t>In Indonesia, puppet shows have developed a style of their own: the </a:t>
            </a:r>
            <a:r>
              <a:rPr lang="en-US" sz="2400" b="1" dirty="0" err="1" smtClean="0"/>
              <a:t>walangs</a:t>
            </a:r>
            <a:r>
              <a:rPr lang="en-US" sz="2400" dirty="0" smtClean="0"/>
              <a:t>'. Puppets are mounted on a stem made out of a bone or wood with articulated arms at the elbow and shoulder, using sticks attached to the wrists. The </a:t>
            </a:r>
            <a:r>
              <a:rPr lang="en-US" sz="2400" b="1" dirty="0" err="1" smtClean="0"/>
              <a:t>Dalang</a:t>
            </a:r>
            <a:r>
              <a:rPr lang="en-US" sz="2400" dirty="0" smtClean="0"/>
              <a:t>, a priest-like person, opens the ceremony with an offering. Then, accompanied by percussion, he recites and sings his story, agitating his </a:t>
            </a:r>
            <a:r>
              <a:rPr lang="en-US" sz="2400" b="1" dirty="0" err="1" smtClean="0"/>
              <a:t>walangs</a:t>
            </a:r>
            <a:r>
              <a:rPr lang="en-US" sz="2400" dirty="0" smtClean="0"/>
              <a:t>, aiming to compel the dead to respond to his calling.</a:t>
            </a:r>
            <a:endParaRPr lang="en-US" sz="24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java-shadow-sm.jpg"/>
          <p:cNvPicPr>
            <a:picLocks noGrp="1" noChangeAspect="1"/>
          </p:cNvPicPr>
          <p:nvPr>
            <p:ph idx="1"/>
          </p:nvPr>
        </p:nvPicPr>
        <p:blipFill>
          <a:blip r:embed="rId3"/>
          <a:stretch>
            <a:fillRect/>
          </a:stretch>
        </p:blipFill>
        <p:spPr>
          <a:xfrm>
            <a:off x="152399" y="457200"/>
            <a:ext cx="8686801" cy="5494402"/>
          </a:xfr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3" descr="wayang-kulit24.jpg"/>
          <p:cNvPicPr>
            <a:picLocks noGrp="1" noChangeAspect="1"/>
          </p:cNvPicPr>
          <p:nvPr>
            <p:ph sz="half" idx="1"/>
          </p:nvPr>
        </p:nvPicPr>
        <p:blipFill>
          <a:blip r:embed="rId3"/>
          <a:stretch>
            <a:fillRect/>
          </a:stretch>
        </p:blipFill>
        <p:spPr>
          <a:xfrm>
            <a:off x="0" y="990600"/>
            <a:ext cx="4812728" cy="4886094"/>
          </a:xfrm>
          <a:prstGeom prst="rect">
            <a:avLst/>
          </a:prstGeom>
        </p:spPr>
      </p:pic>
      <p:sp>
        <p:nvSpPr>
          <p:cNvPr id="5" name="Content Placeholder 4"/>
          <p:cNvSpPr>
            <a:spLocks noGrp="1"/>
          </p:cNvSpPr>
          <p:nvPr>
            <p:ph sz="half" idx="2"/>
          </p:nvPr>
        </p:nvSpPr>
        <p:spPr>
          <a:xfrm>
            <a:off x="4495800" y="609600"/>
            <a:ext cx="4648200" cy="5791200"/>
          </a:xfrm>
        </p:spPr>
        <p:txBody>
          <a:bodyPr>
            <a:normAutofit/>
          </a:bodyPr>
          <a:lstStyle/>
          <a:p>
            <a:r>
              <a:rPr lang="en-US" sz="1600" dirty="0" smtClean="0"/>
              <a:t>   </a:t>
            </a:r>
            <a:r>
              <a:rPr lang="en-US" sz="2400" dirty="0" smtClean="0"/>
              <a:t> In Indonesia today, puppetry has a great hold on the people. It is in this country that puppets are held in greater esteem than anywhere in the world. Everyone knows all the puppet characters and plays. Here, the most popular of all forms of puppetry is the </a:t>
            </a:r>
            <a:r>
              <a:rPr lang="en-US" sz="2400" i="1" dirty="0" err="1" smtClean="0"/>
              <a:t>wayang</a:t>
            </a:r>
            <a:r>
              <a:rPr lang="en-US" sz="2400" i="1" dirty="0" smtClean="0"/>
              <a:t> </a:t>
            </a:r>
            <a:r>
              <a:rPr lang="en-US" sz="2400" i="1" dirty="0" err="1" smtClean="0"/>
              <a:t>kulit</a:t>
            </a:r>
            <a:r>
              <a:rPr lang="en-US" sz="2400" i="1" dirty="0" smtClean="0"/>
              <a:t> </a:t>
            </a:r>
            <a:r>
              <a:rPr lang="en-US" sz="2400" i="1" dirty="0" err="1" smtClean="0"/>
              <a:t>purwa</a:t>
            </a:r>
            <a:r>
              <a:rPr lang="en-US" sz="2400" dirty="0" smtClean="0"/>
              <a:t> (</a:t>
            </a:r>
            <a:r>
              <a:rPr lang="en-US" sz="2400" i="1" dirty="0" err="1" smtClean="0"/>
              <a:t>kulit</a:t>
            </a:r>
            <a:r>
              <a:rPr lang="en-US" sz="2400" i="1" dirty="0" smtClean="0"/>
              <a:t> </a:t>
            </a:r>
            <a:r>
              <a:rPr lang="en-US" sz="2400" dirty="0" smtClean="0"/>
              <a:t>means "leather", and </a:t>
            </a:r>
            <a:r>
              <a:rPr lang="en-US" sz="2400" i="1" dirty="0" err="1" smtClean="0"/>
              <a:t>purwa</a:t>
            </a:r>
            <a:r>
              <a:rPr lang="en-US" sz="2400" dirty="0" smtClean="0"/>
              <a:t> means "old" or "ancient", so "ancient shadows of leather"): vv</a:t>
            </a:r>
            <a:endParaRPr lang="en-US" sz="24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Wayang Klitik Puppets.jpg"/>
          <p:cNvPicPr>
            <a:picLocks noGrp="1" noChangeAspect="1"/>
          </p:cNvPicPr>
          <p:nvPr>
            <p:ph sz="half" idx="1"/>
          </p:nvPr>
        </p:nvPicPr>
        <p:blipFill>
          <a:blip r:embed="rId3"/>
          <a:stretch>
            <a:fillRect/>
          </a:stretch>
        </p:blipFill>
        <p:spPr>
          <a:xfrm>
            <a:off x="106680" y="1219200"/>
            <a:ext cx="5054600" cy="3810000"/>
          </a:xfrm>
        </p:spPr>
      </p:pic>
      <p:sp>
        <p:nvSpPr>
          <p:cNvPr id="4" name="Content Placeholder 3"/>
          <p:cNvSpPr>
            <a:spLocks noGrp="1"/>
          </p:cNvSpPr>
          <p:nvPr>
            <p:ph sz="half" idx="2"/>
          </p:nvPr>
        </p:nvSpPr>
        <p:spPr>
          <a:xfrm>
            <a:off x="4800600" y="381000"/>
            <a:ext cx="4343400" cy="6172200"/>
          </a:xfrm>
        </p:spPr>
        <p:txBody>
          <a:bodyPr>
            <a:normAutofit fontScale="85000" lnSpcReduction="20000"/>
          </a:bodyPr>
          <a:lstStyle/>
          <a:p>
            <a:pPr>
              <a:buNone/>
            </a:pPr>
            <a:endParaRPr lang="en-US" i="1" dirty="0" smtClean="0"/>
          </a:p>
          <a:p>
            <a:r>
              <a:rPr lang="en-US" i="1" dirty="0" err="1" smtClean="0"/>
              <a:t>Wayang</a:t>
            </a:r>
            <a:r>
              <a:rPr lang="en-US" i="1" dirty="0" smtClean="0"/>
              <a:t> </a:t>
            </a:r>
            <a:r>
              <a:rPr lang="en-US" i="1" dirty="0" err="1" smtClean="0"/>
              <a:t>kulit</a:t>
            </a:r>
            <a:r>
              <a:rPr lang="en-US" i="1" dirty="0" smtClean="0"/>
              <a:t>,</a:t>
            </a:r>
            <a:r>
              <a:rPr lang="en-US" dirty="0" smtClean="0"/>
              <a:t> shadow puppets, [are] the most common of all the</a:t>
            </a:r>
            <a:r>
              <a:rPr lang="en-US" i="1" dirty="0" smtClean="0"/>
              <a:t> </a:t>
            </a:r>
            <a:r>
              <a:rPr lang="en-US" i="1" dirty="0" err="1" smtClean="0"/>
              <a:t>wayang</a:t>
            </a:r>
            <a:r>
              <a:rPr lang="en-US" dirty="0" smtClean="0"/>
              <a:t> figures. They are about two feet high and are made from delicately patterned buffalo hide, the design being chiseled out of the leather and then the whole figure painted and gilded. Every aspect of the puppet's design is set down by tradition and is related to the character portrayed. Thus the audience gathers all the necessary information about the puppet's character from its appearance. Even the angle of the head is significant. </a:t>
            </a:r>
          </a:p>
          <a:p>
            <a:r>
              <a:rPr lang="en-US" dirty="0" err="1" smtClean="0"/>
              <a:t>Wayang</a:t>
            </a:r>
            <a:r>
              <a:rPr lang="en-US" dirty="0" smtClean="0"/>
              <a:t> </a:t>
            </a:r>
            <a:r>
              <a:rPr lang="en-US" dirty="0" err="1" smtClean="0"/>
              <a:t>Klitik</a:t>
            </a:r>
            <a:r>
              <a:rPr lang="en-US" dirty="0" smtClean="0"/>
              <a:t>, left. Wooden rod puppet.</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0"/>
            <a:ext cx="7467600" cy="990600"/>
          </a:xfrm>
        </p:spPr>
        <p:txBody>
          <a:bodyPr>
            <a:normAutofit fontScale="90000"/>
          </a:bodyPr>
          <a:lstStyle/>
          <a:p>
            <a:r>
              <a:rPr lang="en-US" dirty="0" smtClean="0"/>
              <a:t>Origins: Toys, dolls and automata</a:t>
            </a:r>
            <a:endParaRPr lang="en-US" dirty="0"/>
          </a:p>
        </p:txBody>
      </p:sp>
      <p:sp>
        <p:nvSpPr>
          <p:cNvPr id="6" name="Content Placeholder 5"/>
          <p:cNvSpPr>
            <a:spLocks noGrp="1"/>
          </p:cNvSpPr>
          <p:nvPr>
            <p:ph idx="1"/>
          </p:nvPr>
        </p:nvSpPr>
        <p:spPr>
          <a:xfrm>
            <a:off x="0" y="1143000"/>
            <a:ext cx="8915400" cy="5715000"/>
          </a:xfrm>
        </p:spPr>
        <p:txBody>
          <a:bodyPr>
            <a:normAutofit fontScale="55000" lnSpcReduction="20000"/>
          </a:bodyPr>
          <a:lstStyle/>
          <a:p>
            <a:r>
              <a:rPr lang="en-US" dirty="0" smtClean="0">
                <a:solidFill>
                  <a:srgbClr val="FFC000"/>
                </a:solidFill>
              </a:rPr>
              <a:t>Toys and dolls </a:t>
            </a:r>
            <a:r>
              <a:rPr lang="en-US" dirty="0" smtClean="0"/>
              <a:t>are often thought to be the ancestors of the puppet. This is indicated when we examine the etymology of the word "puppet" in several Indo-European languages.</a:t>
            </a:r>
          </a:p>
          <a:p>
            <a:endParaRPr lang="en-US" dirty="0" smtClean="0"/>
          </a:p>
          <a:p>
            <a:r>
              <a:rPr lang="en-US" dirty="0" smtClean="0"/>
              <a:t> Richard </a:t>
            </a:r>
            <a:r>
              <a:rPr lang="en-US" dirty="0" err="1" smtClean="0"/>
              <a:t>Pischel</a:t>
            </a:r>
            <a:r>
              <a:rPr lang="en-US" dirty="0" smtClean="0"/>
              <a:t>, the renowned German Orientalist, describes the words for puppet in the ancient language of India: "The words for puppet in Sanskrit are </a:t>
            </a:r>
            <a:r>
              <a:rPr lang="en-US" i="1" dirty="0" err="1" smtClean="0">
                <a:solidFill>
                  <a:srgbClr val="FFC000"/>
                </a:solidFill>
              </a:rPr>
              <a:t>putrika</a:t>
            </a:r>
            <a:r>
              <a:rPr lang="en-US" i="1" dirty="0" smtClean="0">
                <a:solidFill>
                  <a:srgbClr val="FFC000"/>
                </a:solidFill>
              </a:rPr>
              <a:t>, </a:t>
            </a:r>
            <a:r>
              <a:rPr lang="en-US" i="1" dirty="0" err="1" smtClean="0">
                <a:solidFill>
                  <a:srgbClr val="FFC000"/>
                </a:solidFill>
              </a:rPr>
              <a:t>duhtrika</a:t>
            </a:r>
            <a:r>
              <a:rPr lang="en-US" i="1" dirty="0" smtClean="0">
                <a:solidFill>
                  <a:srgbClr val="FFC000"/>
                </a:solidFill>
              </a:rPr>
              <a:t>, </a:t>
            </a:r>
            <a:r>
              <a:rPr lang="en-US" i="1" dirty="0" err="1" smtClean="0">
                <a:solidFill>
                  <a:srgbClr val="FFC000"/>
                </a:solidFill>
              </a:rPr>
              <a:t>puttali</a:t>
            </a:r>
            <a:r>
              <a:rPr lang="en-US" i="1" dirty="0" smtClean="0">
                <a:solidFill>
                  <a:srgbClr val="FFC000"/>
                </a:solidFill>
              </a:rPr>
              <a:t>, </a:t>
            </a:r>
            <a:r>
              <a:rPr lang="en-US" i="1" dirty="0" err="1" smtClean="0">
                <a:solidFill>
                  <a:srgbClr val="FFC000"/>
                </a:solidFill>
              </a:rPr>
              <a:t>puttalika</a:t>
            </a:r>
            <a:r>
              <a:rPr lang="en-US" dirty="0" smtClean="0">
                <a:solidFill>
                  <a:srgbClr val="FFC000"/>
                </a:solidFill>
              </a:rPr>
              <a:t>, all of which mean ‘little daughter'.“</a:t>
            </a:r>
          </a:p>
          <a:p>
            <a:endParaRPr lang="en-US" dirty="0" smtClean="0"/>
          </a:p>
          <a:p>
            <a:r>
              <a:rPr lang="en-US" dirty="0" smtClean="0"/>
              <a:t> To this, William Ridgeway remarks: "The use of such terms as ‘little daughter' or ‘little girl' for puppets is not peculiar to the Hindus, since the regular Greek term </a:t>
            </a:r>
            <a:r>
              <a:rPr lang="en-US" i="1" dirty="0" err="1" smtClean="0">
                <a:solidFill>
                  <a:srgbClr val="FFC000"/>
                </a:solidFill>
              </a:rPr>
              <a:t>kore</a:t>
            </a:r>
            <a:r>
              <a:rPr lang="en-US" i="1" dirty="0" smtClean="0">
                <a:solidFill>
                  <a:srgbClr val="FFC000"/>
                </a:solidFill>
              </a:rPr>
              <a:t> </a:t>
            </a:r>
            <a:r>
              <a:rPr lang="en-US" dirty="0" smtClean="0"/>
              <a:t>(which does not occur earlier than the fourth century before Christ), as well as the </a:t>
            </a:r>
            <a:r>
              <a:rPr lang="en-US" dirty="0" err="1" smtClean="0"/>
              <a:t>latin</a:t>
            </a:r>
            <a:r>
              <a:rPr lang="en-US" dirty="0" smtClean="0"/>
              <a:t> </a:t>
            </a:r>
            <a:r>
              <a:rPr lang="en-US" i="1" dirty="0" smtClean="0">
                <a:solidFill>
                  <a:srgbClr val="FFC000"/>
                </a:solidFill>
              </a:rPr>
              <a:t>pupa</a:t>
            </a:r>
            <a:r>
              <a:rPr lang="en-US" dirty="0" smtClean="0">
                <a:solidFill>
                  <a:srgbClr val="FFC000"/>
                </a:solidFill>
              </a:rPr>
              <a:t> and </a:t>
            </a:r>
            <a:r>
              <a:rPr lang="en-US" i="1" dirty="0" err="1" smtClean="0">
                <a:solidFill>
                  <a:srgbClr val="FFC000"/>
                </a:solidFill>
              </a:rPr>
              <a:t>pupula</a:t>
            </a:r>
            <a:r>
              <a:rPr lang="en-US" dirty="0" smtClean="0">
                <a:solidFill>
                  <a:srgbClr val="FFC000"/>
                </a:solidFill>
              </a:rPr>
              <a:t> all mean ‘little girl'." </a:t>
            </a:r>
          </a:p>
          <a:p>
            <a:endParaRPr lang="en-US" dirty="0" smtClean="0"/>
          </a:p>
          <a:p>
            <a:r>
              <a:rPr lang="en-US" dirty="0" err="1" smtClean="0"/>
              <a:t>Gustave</a:t>
            </a:r>
            <a:r>
              <a:rPr lang="en-US" dirty="0" smtClean="0"/>
              <a:t> Schlegel in his review of Stuart </a:t>
            </a:r>
            <a:r>
              <a:rPr lang="en-US" dirty="0" err="1" smtClean="0"/>
              <a:t>Culin's</a:t>
            </a:r>
            <a:r>
              <a:rPr lang="en-US" dirty="0" smtClean="0"/>
              <a:t> 1895 book </a:t>
            </a:r>
            <a:r>
              <a:rPr lang="en-US" i="1" dirty="0" smtClean="0"/>
              <a:t>Korean Games with notes on the corresponding games of China and Japan</a:t>
            </a:r>
            <a:r>
              <a:rPr lang="en-US" dirty="0" smtClean="0"/>
              <a:t> , states </a:t>
            </a:r>
            <a:r>
              <a:rPr lang="en-US" i="1" dirty="0" err="1" smtClean="0">
                <a:solidFill>
                  <a:srgbClr val="FFC000"/>
                </a:solidFill>
              </a:rPr>
              <a:t>poupée</a:t>
            </a:r>
            <a:r>
              <a:rPr lang="en-US" dirty="0" smtClean="0">
                <a:solidFill>
                  <a:srgbClr val="FFC000"/>
                </a:solidFill>
              </a:rPr>
              <a:t> </a:t>
            </a:r>
            <a:r>
              <a:rPr lang="en-US" dirty="0" smtClean="0"/>
              <a:t>"is derived from the </a:t>
            </a:r>
            <a:r>
              <a:rPr lang="en-US" dirty="0" smtClean="0">
                <a:solidFill>
                  <a:srgbClr val="FFC000"/>
                </a:solidFill>
              </a:rPr>
              <a:t>Latin </a:t>
            </a:r>
            <a:r>
              <a:rPr lang="en-US" i="1" dirty="0" smtClean="0">
                <a:solidFill>
                  <a:srgbClr val="FFC000"/>
                </a:solidFill>
              </a:rPr>
              <a:t>pupa</a:t>
            </a:r>
            <a:r>
              <a:rPr lang="en-US" dirty="0" smtClean="0">
                <a:solidFill>
                  <a:srgbClr val="FFC000"/>
                </a:solidFill>
              </a:rPr>
              <a:t>, a girl (Comp[are]. </a:t>
            </a:r>
            <a:r>
              <a:rPr lang="en-US" i="1" dirty="0" err="1" smtClean="0">
                <a:solidFill>
                  <a:srgbClr val="FFC000"/>
                </a:solidFill>
              </a:rPr>
              <a:t>pupus</a:t>
            </a:r>
            <a:r>
              <a:rPr lang="en-US" dirty="0" smtClean="0">
                <a:solidFill>
                  <a:srgbClr val="FFC000"/>
                </a:solidFill>
              </a:rPr>
              <a:t>, a boy, </a:t>
            </a:r>
            <a:r>
              <a:rPr lang="en-US" i="1" dirty="0" err="1" smtClean="0">
                <a:solidFill>
                  <a:srgbClr val="FFC000"/>
                </a:solidFill>
              </a:rPr>
              <a:t>pupulus</a:t>
            </a:r>
            <a:r>
              <a:rPr lang="en-US" dirty="0" smtClean="0">
                <a:solidFill>
                  <a:srgbClr val="FFC000"/>
                </a:solidFill>
              </a:rPr>
              <a:t>, a little boy </a:t>
            </a:r>
            <a:r>
              <a:rPr lang="en-US" dirty="0" smtClean="0"/>
              <a:t>- all derived from the S[</a:t>
            </a:r>
            <a:r>
              <a:rPr lang="en-US" dirty="0" err="1" smtClean="0"/>
              <a:t>ans</a:t>
            </a:r>
            <a:r>
              <a:rPr lang="en-US" dirty="0" smtClean="0"/>
              <a:t>]k[</a:t>
            </a:r>
            <a:r>
              <a:rPr lang="en-US" dirty="0" err="1" smtClean="0"/>
              <a:t>ri</a:t>
            </a:r>
            <a:r>
              <a:rPr lang="en-US" dirty="0" smtClean="0"/>
              <a:t>]t. root </a:t>
            </a:r>
            <a:r>
              <a:rPr lang="en-US" i="1" dirty="0" smtClean="0"/>
              <a:t>push</a:t>
            </a:r>
            <a:r>
              <a:rPr lang="en-US" dirty="0" smtClean="0"/>
              <a:t>, to nourish.)“</a:t>
            </a:r>
          </a:p>
          <a:p>
            <a:r>
              <a:rPr lang="en-US" dirty="0" smtClean="0"/>
              <a:t> </a:t>
            </a:r>
            <a:r>
              <a:rPr lang="en-US" i="1" dirty="0" err="1" smtClean="0">
                <a:solidFill>
                  <a:srgbClr val="FFC000"/>
                </a:solidFill>
              </a:rPr>
              <a:t>Poupée</a:t>
            </a:r>
            <a:r>
              <a:rPr lang="en-US" dirty="0" smtClean="0"/>
              <a:t> being the word for doll in French, and perhaps one of the derivations for the English word for puppet, we can now see clearly why dolls and puppets are considered closely related to each other. In many other Indo-European languages, frequently an identical word is used to mean either "puppet", or "doll": in Italian </a:t>
            </a:r>
            <a:r>
              <a:rPr lang="en-US" i="1" dirty="0" err="1" smtClean="0">
                <a:solidFill>
                  <a:srgbClr val="FFC000"/>
                </a:solidFill>
              </a:rPr>
              <a:t>bambola</a:t>
            </a:r>
            <a:r>
              <a:rPr lang="en-US" dirty="0" smtClean="0">
                <a:solidFill>
                  <a:srgbClr val="FFC000"/>
                </a:solidFill>
              </a:rPr>
              <a:t>,</a:t>
            </a:r>
            <a:r>
              <a:rPr lang="en-US" dirty="0" smtClean="0"/>
              <a:t> in Polish </a:t>
            </a:r>
            <a:r>
              <a:rPr lang="en-US" i="1" dirty="0" err="1" smtClean="0">
                <a:solidFill>
                  <a:srgbClr val="FFC000"/>
                </a:solidFill>
              </a:rPr>
              <a:t>lalka</a:t>
            </a:r>
            <a:r>
              <a:rPr lang="en-US" dirty="0" smtClean="0">
                <a:solidFill>
                  <a:srgbClr val="FFC000"/>
                </a:solidFill>
              </a:rPr>
              <a:t>, </a:t>
            </a:r>
            <a:r>
              <a:rPr lang="en-US" dirty="0" smtClean="0"/>
              <a:t>in German </a:t>
            </a:r>
            <a:r>
              <a:rPr lang="en-US" i="1" dirty="0" err="1" smtClean="0">
                <a:solidFill>
                  <a:srgbClr val="FFC000"/>
                </a:solidFill>
              </a:rPr>
              <a:t>Puppe</a:t>
            </a:r>
            <a:r>
              <a:rPr lang="en-US" dirty="0" smtClean="0"/>
              <a:t>, in Latin </a:t>
            </a:r>
            <a:r>
              <a:rPr lang="en-US" i="1" dirty="0" smtClean="0">
                <a:solidFill>
                  <a:srgbClr val="FFC000"/>
                </a:solidFill>
              </a:rPr>
              <a:t>pupa</a:t>
            </a:r>
            <a:r>
              <a:rPr lang="en-US" i="1" dirty="0" smtClean="0"/>
              <a:t>,</a:t>
            </a:r>
            <a:r>
              <a:rPr lang="en-US" dirty="0" smtClean="0"/>
              <a:t> etc. This is also true of many Indian languages</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185528"/>
            <a:ext cx="3429000" cy="2167272"/>
          </a:xfrm>
        </p:spPr>
        <p:txBody>
          <a:bodyPr>
            <a:normAutofit/>
          </a:bodyPr>
          <a:lstStyle/>
          <a:p>
            <a:r>
              <a:rPr lang="en-US" sz="2400" dirty="0" err="1" smtClean="0">
                <a:solidFill>
                  <a:schemeClr val="tx1"/>
                </a:solidFill>
              </a:rPr>
              <a:t>Wayang</a:t>
            </a:r>
            <a:r>
              <a:rPr lang="en-US" sz="2400" dirty="0" smtClean="0">
                <a:solidFill>
                  <a:schemeClr val="tx1"/>
                </a:solidFill>
              </a:rPr>
              <a:t> </a:t>
            </a:r>
            <a:r>
              <a:rPr lang="en-US" sz="2400" dirty="0" err="1" smtClean="0">
                <a:solidFill>
                  <a:schemeClr val="tx1"/>
                </a:solidFill>
              </a:rPr>
              <a:t>Golek</a:t>
            </a:r>
            <a:r>
              <a:rPr lang="en-US" sz="2400" dirty="0" smtClean="0">
                <a:solidFill>
                  <a:schemeClr val="tx1"/>
                </a:solidFill>
              </a:rPr>
              <a:t> Indonesian puppet in the round ( Rod Puppet )</a:t>
            </a:r>
            <a:endParaRPr lang="en-US" sz="2400" dirty="0">
              <a:solidFill>
                <a:schemeClr val="tx1"/>
              </a:solidFill>
            </a:endParaRPr>
          </a:p>
        </p:txBody>
      </p:sp>
      <p:sp>
        <p:nvSpPr>
          <p:cNvPr id="5" name="Text Placeholder 4"/>
          <p:cNvSpPr>
            <a:spLocks noGrp="1"/>
          </p:cNvSpPr>
          <p:nvPr>
            <p:ph type="body" idx="2"/>
          </p:nvPr>
        </p:nvSpPr>
        <p:spPr/>
        <p:txBody>
          <a:bodyPr/>
          <a:lstStyle/>
          <a:p>
            <a:endParaRPr lang="en-US" dirty="0" smtClean="0"/>
          </a:p>
          <a:p>
            <a:endParaRPr lang="en-US" dirty="0"/>
          </a:p>
        </p:txBody>
      </p:sp>
      <p:pic>
        <p:nvPicPr>
          <p:cNvPr id="4" name="Content Placeholder 3" descr="A Wayang Golek Puppet.jpg"/>
          <p:cNvPicPr>
            <a:picLocks noGrp="1" noChangeAspect="1"/>
          </p:cNvPicPr>
          <p:nvPr>
            <p:ph sz="half" idx="1"/>
          </p:nvPr>
        </p:nvPicPr>
        <p:blipFill>
          <a:blip r:embed="rId3"/>
          <a:stretch>
            <a:fillRect/>
          </a:stretch>
        </p:blipFill>
        <p:spPr>
          <a:xfrm>
            <a:off x="4267200" y="55625"/>
            <a:ext cx="4038600" cy="6704075"/>
          </a:xfr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467600" cy="685800"/>
          </a:xfrm>
        </p:spPr>
        <p:txBody>
          <a:bodyPr>
            <a:normAutofit/>
          </a:bodyPr>
          <a:lstStyle/>
          <a:p>
            <a:r>
              <a:rPr lang="en-US" sz="2800" b="1" i="1" dirty="0" smtClean="0"/>
              <a:t>A </a:t>
            </a:r>
            <a:r>
              <a:rPr lang="en-US" sz="2800" b="1" i="1" dirty="0" err="1" smtClean="0"/>
              <a:t>Wayang</a:t>
            </a:r>
            <a:r>
              <a:rPr lang="en-US" sz="2800" b="1" i="1" dirty="0" smtClean="0"/>
              <a:t> </a:t>
            </a:r>
            <a:r>
              <a:rPr lang="en-US" sz="2800" b="1" i="1" dirty="0" err="1" smtClean="0"/>
              <a:t>Beber</a:t>
            </a:r>
            <a:r>
              <a:rPr lang="en-US" sz="2800" b="1" i="1" dirty="0" smtClean="0"/>
              <a:t> Performance, 1900</a:t>
            </a:r>
            <a:r>
              <a:rPr lang="en-US" sz="2800" b="1" dirty="0" smtClean="0"/>
              <a:t> </a:t>
            </a:r>
            <a:endParaRPr lang="en-US" sz="2800" b="1" dirty="0"/>
          </a:p>
        </p:txBody>
      </p:sp>
      <p:pic>
        <p:nvPicPr>
          <p:cNvPr id="4" name="Content Placeholder 3" descr="A Wayang Beber Performance, 1900.jpg"/>
          <p:cNvPicPr>
            <a:picLocks noGrp="1" noChangeAspect="1"/>
          </p:cNvPicPr>
          <p:nvPr>
            <p:ph idx="1"/>
          </p:nvPr>
        </p:nvPicPr>
        <p:blipFill>
          <a:blip r:embed="rId3"/>
          <a:stretch>
            <a:fillRect/>
          </a:stretch>
        </p:blipFill>
        <p:spPr>
          <a:xfrm>
            <a:off x="1447800" y="838200"/>
            <a:ext cx="6095999" cy="5756222"/>
          </a:xfr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1800" i="1" dirty="0" err="1" smtClean="0"/>
              <a:t>Wayang</a:t>
            </a:r>
            <a:r>
              <a:rPr lang="en-US" sz="1800" i="1" dirty="0" smtClean="0"/>
              <a:t> </a:t>
            </a:r>
            <a:r>
              <a:rPr lang="en-US" sz="1800" i="1" dirty="0" err="1" smtClean="0"/>
              <a:t>Kulit</a:t>
            </a:r>
            <a:r>
              <a:rPr lang="en-US" sz="1800" i="1" dirty="0" smtClean="0"/>
              <a:t> Performance in Java. The </a:t>
            </a:r>
            <a:r>
              <a:rPr lang="en-US" sz="1800" i="1" dirty="0" err="1" smtClean="0"/>
              <a:t>dalang</a:t>
            </a:r>
            <a:r>
              <a:rPr lang="en-US" sz="1800" i="1" dirty="0" smtClean="0"/>
              <a:t> is seated in front of the white screen (</a:t>
            </a:r>
            <a:r>
              <a:rPr lang="en-US" sz="1800" i="1" dirty="0" err="1" smtClean="0"/>
              <a:t>kelir</a:t>
            </a:r>
            <a:r>
              <a:rPr lang="en-US" sz="1800" i="1" dirty="0" smtClean="0"/>
              <a:t>) to the far left. He requires several </a:t>
            </a:r>
            <a:r>
              <a:rPr lang="en-US" sz="1800" i="1" dirty="0" err="1" smtClean="0"/>
              <a:t>assisants</a:t>
            </a:r>
            <a:r>
              <a:rPr lang="en-US" sz="1800" i="1" dirty="0" smtClean="0"/>
              <a:t> to hand him his puppets, ranged along the banana tree trunks, to the left and right of the </a:t>
            </a:r>
            <a:r>
              <a:rPr lang="en-US" sz="1800" i="1" dirty="0" err="1" smtClean="0"/>
              <a:t>dalang</a:t>
            </a:r>
            <a:r>
              <a:rPr lang="en-US" sz="1800" i="1" dirty="0" smtClean="0"/>
              <a:t>.</a:t>
            </a:r>
            <a:r>
              <a:rPr lang="en-US" sz="1800" dirty="0" smtClean="0"/>
              <a:t> </a:t>
            </a:r>
            <a:endParaRPr lang="en-US" sz="1800" dirty="0"/>
          </a:p>
        </p:txBody>
      </p:sp>
      <p:pic>
        <p:nvPicPr>
          <p:cNvPr id="4" name="Content Placeholder 3" descr="Wayang kulit perfaormancein Java.jpg"/>
          <p:cNvPicPr>
            <a:picLocks noGrp="1" noChangeAspect="1"/>
          </p:cNvPicPr>
          <p:nvPr>
            <p:ph idx="1"/>
          </p:nvPr>
        </p:nvPicPr>
        <p:blipFill>
          <a:blip r:embed="rId3"/>
          <a:stretch>
            <a:fillRect/>
          </a:stretch>
        </p:blipFill>
        <p:spPr>
          <a:xfrm>
            <a:off x="-7433" y="1524000"/>
            <a:ext cx="9201267" cy="4527068"/>
          </a:xfr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smtClean="0"/>
              <a:t>Modern day puppet master or “ </a:t>
            </a:r>
            <a:r>
              <a:rPr lang="en-US" sz="2000" dirty="0" err="1" smtClean="0"/>
              <a:t>Dalang</a:t>
            </a:r>
            <a:r>
              <a:rPr lang="en-US" sz="2000" dirty="0" smtClean="0"/>
              <a:t>”, Indonesia</a:t>
            </a:r>
            <a:endParaRPr lang="en-US" sz="2000" dirty="0"/>
          </a:p>
        </p:txBody>
      </p:sp>
      <p:pic>
        <p:nvPicPr>
          <p:cNvPr id="4" name="Content Placeholder 3" descr="Indonesian_puppets_and_puppeteer.jpg"/>
          <p:cNvPicPr>
            <a:picLocks noGrp="1" noChangeAspect="1"/>
          </p:cNvPicPr>
          <p:nvPr>
            <p:ph idx="1"/>
          </p:nvPr>
        </p:nvPicPr>
        <p:blipFill>
          <a:blip r:embed="rId3"/>
          <a:stretch>
            <a:fillRect/>
          </a:stretch>
        </p:blipFill>
        <p:spPr>
          <a:xfrm>
            <a:off x="738350" y="1600200"/>
            <a:ext cx="6905299" cy="4525963"/>
          </a:xfr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7620000" cy="715962"/>
          </a:xfrm>
        </p:spPr>
        <p:txBody>
          <a:bodyPr>
            <a:normAutofit fontScale="90000"/>
          </a:bodyPr>
          <a:lstStyle/>
          <a:p>
            <a:pPr algn="ctr"/>
            <a:r>
              <a:rPr lang="en-US" dirty="0" smtClean="0"/>
              <a:t>China</a:t>
            </a:r>
            <a:endParaRPr lang="en-US" dirty="0"/>
          </a:p>
        </p:txBody>
      </p:sp>
      <p:pic>
        <p:nvPicPr>
          <p:cNvPr id="4" name="Content Placeholder 3" descr="ancient chinese puppets.jpg"/>
          <p:cNvPicPr>
            <a:picLocks noGrp="1" noChangeAspect="1"/>
          </p:cNvPicPr>
          <p:nvPr>
            <p:ph idx="1"/>
          </p:nvPr>
        </p:nvPicPr>
        <p:blipFill>
          <a:blip r:embed="rId3"/>
          <a:stretch>
            <a:fillRect/>
          </a:stretch>
        </p:blipFill>
        <p:spPr>
          <a:xfrm>
            <a:off x="762001" y="1066800"/>
            <a:ext cx="7543800" cy="5649825"/>
          </a:xfr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China</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In China, a thousand years before Jesus Christ, the religious essence of puppetry was progressively replaced by a shared repertory between popular </a:t>
            </a:r>
            <a:r>
              <a:rPr lang="en-US" dirty="0" err="1" smtClean="0"/>
              <a:t>jestering</a:t>
            </a:r>
            <a:r>
              <a:rPr lang="en-US" dirty="0" smtClean="0"/>
              <a:t> and chivalrous melodrama.</a:t>
            </a:r>
          </a:p>
          <a:p>
            <a:r>
              <a:rPr lang="en-US" dirty="0" smtClean="0"/>
              <a:t>With the exception of </a:t>
            </a:r>
            <a:r>
              <a:rPr lang="en-US" b="1" dirty="0" err="1" smtClean="0"/>
              <a:t>Kvo</a:t>
            </a:r>
            <a:r>
              <a:rPr lang="en-US" dirty="0" err="1" smtClean="0"/>
              <a:t>'s</a:t>
            </a:r>
            <a:r>
              <a:rPr lang="en-US" dirty="0" smtClean="0"/>
              <a:t> character, a type of </a:t>
            </a:r>
            <a:r>
              <a:rPr lang="en-US" b="1" dirty="0" err="1" smtClean="0"/>
              <a:t>Vidouchaka</a:t>
            </a:r>
            <a:r>
              <a:rPr lang="en-US" dirty="0" smtClean="0"/>
              <a:t>, high spirited and full of verve, they did not have any typical character. They also did not have a repertory based around one specific character like they had in Europe. This is proof of the originality of their art, also widely reinforced by the puppeteers' amazing dexterity. </a:t>
            </a:r>
          </a:p>
          <a:p>
            <a:r>
              <a:rPr lang="en-US" dirty="0" smtClean="0"/>
              <a:t>The Art of Puppetry in China found a unique and peerless ascension, through the number of styles and in its variety of methods. Puppets are still very popular: a few years back, more than a thousand puppet theater companies were listed!</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Chinese rod puppets</a:t>
            </a:r>
            <a:endParaRPr lang="en-US" dirty="0"/>
          </a:p>
        </p:txBody>
      </p:sp>
      <p:pic>
        <p:nvPicPr>
          <p:cNvPr id="4" name="Content Placeholder 3" descr="Chinese Rod Puppets.jpg"/>
          <p:cNvPicPr>
            <a:picLocks noGrp="1" noChangeAspect="1"/>
          </p:cNvPicPr>
          <p:nvPr>
            <p:ph idx="1"/>
          </p:nvPr>
        </p:nvPicPr>
        <p:blipFill>
          <a:blip r:embed="rId3"/>
          <a:stretch>
            <a:fillRect/>
          </a:stretch>
        </p:blipFill>
        <p:spPr>
          <a:xfrm>
            <a:off x="95250" y="1447800"/>
            <a:ext cx="9048750" cy="4343400"/>
          </a:xfr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Chinese Puppets</a:t>
            </a:r>
            <a:endParaRPr lang="en-US" dirty="0"/>
          </a:p>
        </p:txBody>
      </p:sp>
      <p:pic>
        <p:nvPicPr>
          <p:cNvPr id="4" name="Content Placeholder 3" descr="ancient chinese puppets 2.jpg"/>
          <p:cNvPicPr>
            <a:picLocks noGrp="1" noChangeAspect="1"/>
          </p:cNvPicPr>
          <p:nvPr>
            <p:ph idx="1"/>
          </p:nvPr>
        </p:nvPicPr>
        <p:blipFill>
          <a:blip r:embed="rId3"/>
          <a:stretch>
            <a:fillRect/>
          </a:stretch>
        </p:blipFill>
        <p:spPr>
          <a:xfrm>
            <a:off x="4893654" y="76200"/>
            <a:ext cx="4478946" cy="6725145"/>
          </a:xfrm>
        </p:spPr>
      </p:pic>
      <p:pic>
        <p:nvPicPr>
          <p:cNvPr id="5" name="Content Placeholder 3" descr="Chine1.jpg"/>
          <p:cNvPicPr>
            <a:picLocks noChangeAspect="1"/>
          </p:cNvPicPr>
          <p:nvPr/>
        </p:nvPicPr>
        <p:blipFill>
          <a:blip r:embed="rId4"/>
          <a:stretch>
            <a:fillRect/>
          </a:stretch>
        </p:blipFill>
        <p:spPr>
          <a:xfrm>
            <a:off x="1295400" y="1447800"/>
            <a:ext cx="2362200" cy="5201174"/>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Chinese Dragon dance</a:t>
            </a:r>
            <a:endParaRPr lang="en-US" dirty="0"/>
          </a:p>
        </p:txBody>
      </p:sp>
      <p:pic>
        <p:nvPicPr>
          <p:cNvPr id="4" name="Content Placeholder 3" descr="dragondance.jpg"/>
          <p:cNvPicPr>
            <a:picLocks noGrp="1" noChangeAspect="1"/>
          </p:cNvPicPr>
          <p:nvPr>
            <p:ph sz="half" idx="1"/>
          </p:nvPr>
        </p:nvPicPr>
        <p:blipFill>
          <a:blip r:embed="rId3"/>
          <a:stretch>
            <a:fillRect/>
          </a:stretch>
        </p:blipFill>
        <p:spPr>
          <a:xfrm>
            <a:off x="0" y="2286000"/>
            <a:ext cx="4467726" cy="2971038"/>
          </a:xfrm>
        </p:spPr>
      </p:pic>
      <p:pic>
        <p:nvPicPr>
          <p:cNvPr id="7" name="Content Placeholder 6" descr="chinese dragon.jpg"/>
          <p:cNvPicPr>
            <a:picLocks noGrp="1" noChangeAspect="1"/>
          </p:cNvPicPr>
          <p:nvPr>
            <p:ph sz="half" idx="2"/>
          </p:nvPr>
        </p:nvPicPr>
        <p:blipFill>
          <a:blip r:embed="rId4"/>
          <a:stretch>
            <a:fillRect/>
          </a:stretch>
        </p:blipFill>
        <p:spPr>
          <a:xfrm>
            <a:off x="4523524" y="1600201"/>
            <a:ext cx="4620476" cy="4648199"/>
          </a:xfr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2971800" cy="2316162"/>
          </a:xfrm>
        </p:spPr>
        <p:txBody>
          <a:bodyPr>
            <a:normAutofit/>
          </a:bodyPr>
          <a:lstStyle/>
          <a:p>
            <a:r>
              <a:rPr lang="en-US" dirty="0" smtClean="0"/>
              <a:t>Chinese lion dance</a:t>
            </a:r>
            <a:endParaRPr lang="en-US" dirty="0"/>
          </a:p>
        </p:txBody>
      </p:sp>
      <p:pic>
        <p:nvPicPr>
          <p:cNvPr id="5" name="Content Placeholder 4" descr="lion-dance2.jpg"/>
          <p:cNvPicPr>
            <a:picLocks noGrp="1" noChangeAspect="1"/>
          </p:cNvPicPr>
          <p:nvPr>
            <p:ph idx="1"/>
          </p:nvPr>
        </p:nvPicPr>
        <p:blipFill>
          <a:blip r:embed="rId3"/>
          <a:stretch>
            <a:fillRect/>
          </a:stretch>
        </p:blipFill>
        <p:spPr>
          <a:xfrm>
            <a:off x="3810000" y="-76200"/>
            <a:ext cx="5181600" cy="6908800"/>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b="1" dirty="0" smtClean="0">
                <a:cs typeface="Traditional Arabic" pitchFamily="2" charset="-78"/>
              </a:rPr>
              <a:t>The </a:t>
            </a:r>
            <a:r>
              <a:rPr lang="en-US" b="1" dirty="0">
                <a:cs typeface="Traditional Arabic" pitchFamily="2" charset="-78"/>
              </a:rPr>
              <a:t>S</a:t>
            </a:r>
            <a:r>
              <a:rPr lang="en-US" b="1" dirty="0" smtClean="0">
                <a:cs typeface="Traditional Arabic" pitchFamily="2" charset="-78"/>
              </a:rPr>
              <a:t>ymbolic Strength of Puppets</a:t>
            </a:r>
            <a:r>
              <a:rPr lang="en-US" dirty="0" smtClean="0">
                <a:cs typeface="Traditional Arabic" pitchFamily="2" charset="-78"/>
              </a:rPr>
              <a:t> </a:t>
            </a:r>
            <a:br>
              <a:rPr lang="en-US" dirty="0" smtClean="0">
                <a:cs typeface="Traditional Arabic" pitchFamily="2" charset="-78"/>
              </a:rPr>
            </a:br>
            <a:endParaRPr lang="en-US" dirty="0"/>
          </a:p>
        </p:txBody>
      </p:sp>
      <p:sp>
        <p:nvSpPr>
          <p:cNvPr id="6" name="Content Placeholder 5"/>
          <p:cNvSpPr>
            <a:spLocks noGrp="1"/>
          </p:cNvSpPr>
          <p:nvPr>
            <p:ph idx="1"/>
          </p:nvPr>
        </p:nvSpPr>
        <p:spPr/>
        <p:txBody>
          <a:bodyPr>
            <a:normAutofit/>
          </a:bodyPr>
          <a:lstStyle/>
          <a:p>
            <a:r>
              <a:rPr lang="en-US" sz="2400" dirty="0" smtClean="0">
                <a:cs typeface="Traditional Arabic" pitchFamily="2" charset="-78"/>
              </a:rPr>
              <a:t>The </a:t>
            </a:r>
            <a:r>
              <a:rPr lang="en-US" sz="2400" dirty="0">
                <a:cs typeface="Traditional Arabic" pitchFamily="2" charset="-78"/>
              </a:rPr>
              <a:t>puppet has a special strength as it plays on several realities: firstly, before the </a:t>
            </a:r>
            <a:r>
              <a:rPr lang="en-US" sz="2400" dirty="0">
                <a:solidFill>
                  <a:srgbClr val="FFC000"/>
                </a:solidFill>
                <a:cs typeface="Traditional Arabic" pitchFamily="2" charset="-78"/>
              </a:rPr>
              <a:t>puppet becomes animated</a:t>
            </a:r>
            <a:r>
              <a:rPr lang="en-US" sz="2400" dirty="0">
                <a:cs typeface="Traditional Arabic" pitchFamily="2" charset="-78"/>
              </a:rPr>
              <a:t>, the viewer can imagine what it will come to represent. Whether it be about the </a:t>
            </a:r>
            <a:r>
              <a:rPr lang="en-US" sz="2400" dirty="0">
                <a:solidFill>
                  <a:srgbClr val="FFC000"/>
                </a:solidFill>
                <a:cs typeface="Traditional Arabic" pitchFamily="2" charset="-78"/>
              </a:rPr>
              <a:t>reality of the strength</a:t>
            </a:r>
            <a:r>
              <a:rPr lang="en-US" sz="2400" dirty="0">
                <a:cs typeface="Traditional Arabic" pitchFamily="2" charset="-78"/>
              </a:rPr>
              <a:t> that it ought to demonstrate in </a:t>
            </a:r>
            <a:r>
              <a:rPr lang="en-US" sz="2400" dirty="0">
                <a:solidFill>
                  <a:srgbClr val="FFC000"/>
                </a:solidFill>
                <a:cs typeface="Traditional Arabic" pitchFamily="2" charset="-78"/>
              </a:rPr>
              <a:t>animistic magic</a:t>
            </a:r>
            <a:r>
              <a:rPr lang="en-US" sz="2400" dirty="0">
                <a:cs typeface="Traditional Arabic" pitchFamily="2" charset="-78"/>
              </a:rPr>
              <a:t>, or one of the </a:t>
            </a:r>
            <a:r>
              <a:rPr lang="en-US" sz="2400" dirty="0">
                <a:solidFill>
                  <a:srgbClr val="FFC000"/>
                </a:solidFill>
                <a:cs typeface="Traditional Arabic" pitchFamily="2" charset="-78"/>
              </a:rPr>
              <a:t>imaginary universe </a:t>
            </a:r>
            <a:r>
              <a:rPr lang="en-US" sz="2400" dirty="0">
                <a:cs typeface="Traditional Arabic" pitchFamily="2" charset="-78"/>
              </a:rPr>
              <a:t>in traditional theater acting, puppets have that advantage as a medium. They also have the particularity to be </a:t>
            </a:r>
            <a:r>
              <a:rPr lang="en-US" sz="2400" dirty="0">
                <a:solidFill>
                  <a:srgbClr val="FFC000"/>
                </a:solidFill>
                <a:cs typeface="Traditional Arabic" pitchFamily="2" charset="-78"/>
              </a:rPr>
              <a:t>only an object</a:t>
            </a:r>
            <a:r>
              <a:rPr lang="en-US" sz="2400" dirty="0">
                <a:cs typeface="Traditional Arabic" pitchFamily="2" charset="-78"/>
              </a:rPr>
              <a:t>. This </a:t>
            </a:r>
            <a:r>
              <a:rPr lang="en-US" sz="2400" dirty="0">
                <a:solidFill>
                  <a:srgbClr val="FFC000"/>
                </a:solidFill>
                <a:cs typeface="Traditional Arabic" pitchFamily="2" charset="-78"/>
              </a:rPr>
              <a:t>double nature makes the mystery sensitive and reflects all imaginations</a:t>
            </a:r>
            <a:r>
              <a:rPr lang="en-US" sz="2400" dirty="0">
                <a:cs typeface="Traditional Arabic" pitchFamily="2" charset="-78"/>
              </a:rPr>
              <a:t>, but, once it’s labor's over, it remains a perfectly disembodied shape.</a:t>
            </a:r>
          </a:p>
          <a:p>
            <a:endParaRPr lang="en-US" sz="2400" dirty="0">
              <a:cs typeface="Traditional Arabic" pitchFamily="2" charset="-78"/>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1752600" cy="3230562"/>
          </a:xfrm>
        </p:spPr>
        <p:txBody>
          <a:bodyPr>
            <a:normAutofit/>
          </a:bodyPr>
          <a:lstStyle/>
          <a:p>
            <a:r>
              <a:rPr lang="en-US" sz="2000" dirty="0" smtClean="0"/>
              <a:t>Japanese </a:t>
            </a:r>
            <a:r>
              <a:rPr lang="en-US" sz="2000" dirty="0" err="1" smtClean="0"/>
              <a:t>Bunraku</a:t>
            </a:r>
            <a:r>
              <a:rPr lang="en-US" sz="2000" dirty="0" smtClean="0"/>
              <a:t> puppets</a:t>
            </a:r>
            <a:endParaRPr lang="en-US" sz="2000" dirty="0"/>
          </a:p>
        </p:txBody>
      </p:sp>
      <p:pic>
        <p:nvPicPr>
          <p:cNvPr id="4" name="Content Placeholder 3" descr="Bunraku puppet , japan.jpg"/>
          <p:cNvPicPr>
            <a:picLocks noGrp="1" noChangeAspect="1"/>
          </p:cNvPicPr>
          <p:nvPr>
            <p:ph idx="1"/>
          </p:nvPr>
        </p:nvPicPr>
        <p:blipFill>
          <a:blip r:embed="rId3"/>
          <a:stretch>
            <a:fillRect/>
          </a:stretch>
        </p:blipFill>
        <p:spPr>
          <a:xfrm>
            <a:off x="3853326" y="306354"/>
            <a:ext cx="4833474" cy="6399246"/>
          </a:xfr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Bunraku 3.jpg"/>
          <p:cNvPicPr>
            <a:picLocks noGrp="1" noChangeAspect="1"/>
          </p:cNvPicPr>
          <p:nvPr>
            <p:ph idx="1"/>
          </p:nvPr>
        </p:nvPicPr>
        <p:blipFill>
          <a:blip r:embed="rId3"/>
          <a:stretch>
            <a:fillRect/>
          </a:stretch>
        </p:blipFill>
        <p:spPr>
          <a:xfrm>
            <a:off x="490728" y="762000"/>
            <a:ext cx="8119872" cy="5486400"/>
          </a:xfr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bunraku2.jpg"/>
          <p:cNvPicPr>
            <a:picLocks noGrp="1" noChangeAspect="1"/>
          </p:cNvPicPr>
          <p:nvPr>
            <p:ph idx="1"/>
          </p:nvPr>
        </p:nvPicPr>
        <p:blipFill>
          <a:blip r:embed="rId3"/>
          <a:stretch>
            <a:fillRect/>
          </a:stretch>
        </p:blipFill>
        <p:spPr>
          <a:xfrm>
            <a:off x="2057400" y="611981"/>
            <a:ext cx="4572000" cy="6096001"/>
          </a:xfr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Roman Doll in Ivory</a:t>
            </a:r>
            <a:endParaRPr lang="en-US" dirty="0"/>
          </a:p>
        </p:txBody>
      </p:sp>
      <p:sp>
        <p:nvSpPr>
          <p:cNvPr id="6" name="Text Placeholder 5"/>
          <p:cNvSpPr>
            <a:spLocks noGrp="1"/>
          </p:cNvSpPr>
          <p:nvPr>
            <p:ph type="body" idx="2"/>
          </p:nvPr>
        </p:nvSpPr>
        <p:spPr/>
        <p:txBody>
          <a:bodyPr/>
          <a:lstStyle/>
          <a:p>
            <a:endParaRPr lang="en-US"/>
          </a:p>
        </p:txBody>
      </p:sp>
      <p:pic>
        <p:nvPicPr>
          <p:cNvPr id="4" name="Content Placeholder 3" descr="Ancient Greek Doll of Ivory.jpg"/>
          <p:cNvPicPr>
            <a:picLocks noGrp="1" noChangeAspect="1"/>
          </p:cNvPicPr>
          <p:nvPr>
            <p:ph sz="half" idx="1"/>
          </p:nvPr>
        </p:nvPicPr>
        <p:blipFill>
          <a:blip r:embed="rId3"/>
          <a:stretch>
            <a:fillRect/>
          </a:stretch>
        </p:blipFill>
        <p:spPr>
          <a:xfrm>
            <a:off x="4038600" y="914400"/>
            <a:ext cx="4251452" cy="5760032"/>
          </a:xfr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876800" y="273050"/>
            <a:ext cx="3810000" cy="1143000"/>
          </a:xfrm>
        </p:spPr>
        <p:txBody>
          <a:bodyPr/>
          <a:lstStyle/>
          <a:p>
            <a:r>
              <a:rPr lang="en-US" dirty="0" err="1" smtClean="0"/>
              <a:t>Karakouche</a:t>
            </a:r>
            <a:r>
              <a:rPr lang="en-US" dirty="0" smtClean="0"/>
              <a:t>.</a:t>
            </a:r>
            <a:endParaRPr lang="en-US" dirty="0"/>
          </a:p>
        </p:txBody>
      </p:sp>
      <p:sp>
        <p:nvSpPr>
          <p:cNvPr id="7" name="Text Placeholder 6"/>
          <p:cNvSpPr>
            <a:spLocks noGrp="1"/>
          </p:cNvSpPr>
          <p:nvPr>
            <p:ph type="body" idx="1"/>
          </p:nvPr>
        </p:nvSpPr>
        <p:spPr>
          <a:xfrm>
            <a:off x="228600" y="3429000"/>
            <a:ext cx="4268788" cy="2895600"/>
          </a:xfrm>
        </p:spPr>
        <p:txBody>
          <a:bodyPr>
            <a:normAutofit fontScale="62500" lnSpcReduction="20000"/>
          </a:bodyPr>
          <a:lstStyle/>
          <a:p>
            <a:r>
              <a:rPr lang="en-US" dirty="0" smtClean="0"/>
              <a:t>With Islam, the impossibility of representing the human being flesh and blood favored the "shadow game". Around the </a:t>
            </a:r>
            <a:r>
              <a:rPr lang="en-US" dirty="0" err="1" smtClean="0"/>
              <a:t>XVIth</a:t>
            </a:r>
            <a:r>
              <a:rPr lang="en-US" dirty="0" smtClean="0"/>
              <a:t> century, a comedy of relaxed virtues where an everyday life satirist approach had its place, organized itself around the character of </a:t>
            </a:r>
            <a:r>
              <a:rPr lang="en-US" dirty="0" err="1" smtClean="0"/>
              <a:t>Karagöz</a:t>
            </a:r>
            <a:r>
              <a:rPr lang="en-US" dirty="0" smtClean="0"/>
              <a:t>. Bold head, wearing a high cap, fat belly, hunchback, submissive to his own instincts of hunger and luxury, he broke the law. Born in Turkey, he conquered the Mediterranean basin from Greece where he was called </a:t>
            </a:r>
            <a:r>
              <a:rPr lang="en-US" dirty="0" err="1" smtClean="0"/>
              <a:t>Karaghiozis</a:t>
            </a:r>
            <a:r>
              <a:rPr lang="en-US" dirty="0" smtClean="0"/>
              <a:t>, to Tunisia and Algeria, where he was then named </a:t>
            </a:r>
            <a:r>
              <a:rPr lang="en-US" dirty="0" err="1" smtClean="0"/>
              <a:t>Karagouz</a:t>
            </a:r>
            <a:r>
              <a:rPr lang="en-US" dirty="0" smtClean="0"/>
              <a:t> et </a:t>
            </a:r>
            <a:r>
              <a:rPr lang="en-US" dirty="0" err="1" smtClean="0"/>
              <a:t>Karakouche</a:t>
            </a:r>
            <a:r>
              <a:rPr lang="en-US" dirty="0" smtClean="0"/>
              <a:t>.</a:t>
            </a:r>
          </a:p>
          <a:p>
            <a:endParaRPr lang="en-US" dirty="0"/>
          </a:p>
        </p:txBody>
      </p:sp>
      <p:sp>
        <p:nvSpPr>
          <p:cNvPr id="9" name="Text Placeholder 8"/>
          <p:cNvSpPr>
            <a:spLocks noGrp="1"/>
          </p:cNvSpPr>
          <p:nvPr>
            <p:ph type="body" sz="half" idx="3"/>
          </p:nvPr>
        </p:nvSpPr>
        <p:spPr>
          <a:xfrm>
            <a:off x="6781800" y="5486400"/>
            <a:ext cx="1905000" cy="838200"/>
          </a:xfrm>
        </p:spPr>
        <p:txBody>
          <a:bodyPr/>
          <a:lstStyle/>
          <a:p>
            <a:r>
              <a:rPr lang="en-US" dirty="0" smtClean="0"/>
              <a:t>Turkey</a:t>
            </a:r>
            <a:endParaRPr lang="en-US" dirty="0"/>
          </a:p>
        </p:txBody>
      </p:sp>
      <p:pic>
        <p:nvPicPr>
          <p:cNvPr id="4" name="Content Placeholder 3" descr="karagheuzethadjivatsurunbateau.jpg"/>
          <p:cNvPicPr>
            <a:picLocks noGrp="1" noChangeAspect="1"/>
          </p:cNvPicPr>
          <p:nvPr>
            <p:ph sz="quarter" idx="2"/>
          </p:nvPr>
        </p:nvPicPr>
        <p:blipFill>
          <a:blip r:embed="rId3"/>
          <a:stretch>
            <a:fillRect/>
          </a:stretch>
        </p:blipFill>
        <p:spPr>
          <a:xfrm>
            <a:off x="457200" y="152400"/>
            <a:ext cx="4040188" cy="2799680"/>
          </a:xfrm>
        </p:spPr>
      </p:pic>
      <p:pic>
        <p:nvPicPr>
          <p:cNvPr id="8" name="Content Placeholder 7" descr="grece_Karaghiozis.jpg"/>
          <p:cNvPicPr>
            <a:picLocks noGrp="1" noChangeAspect="1"/>
          </p:cNvPicPr>
          <p:nvPr>
            <p:ph sz="quarter" idx="4"/>
          </p:nvPr>
        </p:nvPicPr>
        <p:blipFill>
          <a:blip r:embed="rId4"/>
          <a:stretch>
            <a:fillRect/>
          </a:stretch>
        </p:blipFill>
        <p:spPr>
          <a:xfrm>
            <a:off x="5395912" y="1964531"/>
            <a:ext cx="2540000" cy="3048000"/>
          </a:xfr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Puppetry in the Contemporary world</a:t>
            </a:r>
            <a:endParaRPr lang="en-US" dirty="0"/>
          </a:p>
        </p:txBody>
      </p:sp>
      <p:sp>
        <p:nvSpPr>
          <p:cNvPr id="3" name="Text Placeholder 2"/>
          <p:cNvSpPr>
            <a:spLocks noGrp="1"/>
          </p:cNvSpPr>
          <p:nvPr>
            <p:ph type="body" idx="1"/>
          </p:nvPr>
        </p:nvSpPr>
        <p:spPr/>
        <p:txBody>
          <a:bodyPr>
            <a:normAutofit fontScale="70000" lnSpcReduction="20000"/>
          </a:bodyPr>
          <a:lstStyle/>
          <a:p>
            <a:r>
              <a:rPr lang="en-US" dirty="0" smtClean="0"/>
              <a:t>Jim Henson,</a:t>
            </a:r>
          </a:p>
          <a:p>
            <a:r>
              <a:rPr lang="en-US" dirty="0" smtClean="0"/>
              <a:t>Puppetry in Theatre ( The Lion King) Mixture of Mediums</a:t>
            </a:r>
          </a:p>
          <a:p>
            <a:r>
              <a:rPr lang="en-US" dirty="0" smtClean="0"/>
              <a:t>Local , </a:t>
            </a:r>
            <a:r>
              <a:rPr lang="en-US" dirty="0" err="1" smtClean="0"/>
              <a:t>Farooque</a:t>
            </a:r>
            <a:r>
              <a:rPr lang="en-US" dirty="0" smtClean="0"/>
              <a:t> </a:t>
            </a:r>
            <a:r>
              <a:rPr lang="en-US" dirty="0" err="1" smtClean="0"/>
              <a:t>Qaiser</a:t>
            </a:r>
            <a:endParaRPr lang="en-US" dirty="0" smtClean="0"/>
          </a:p>
          <a:p>
            <a:r>
              <a:rPr lang="en-US" dirty="0" err="1" smtClean="0"/>
              <a:t>Rafi</a:t>
            </a:r>
            <a:r>
              <a:rPr lang="en-US" dirty="0" smtClean="0"/>
              <a:t> Peer Theatre</a:t>
            </a:r>
          </a:p>
          <a:p>
            <a:r>
              <a:rPr lang="en-US" dirty="0" smtClean="0"/>
              <a:t>Puppeteers NCA</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smtClean="0"/>
              <a:t>Rafi</a:t>
            </a:r>
            <a:r>
              <a:rPr lang="en-US" dirty="0" smtClean="0"/>
              <a:t> Peer theatre</a:t>
            </a:r>
            <a:endParaRPr lang="en-US" dirty="0"/>
          </a:p>
        </p:txBody>
      </p:sp>
      <p:pic>
        <p:nvPicPr>
          <p:cNvPr id="1026" name="Picture 2" descr="F:\visual arts\puppetry\new stuff\8pix1.jpg"/>
          <p:cNvPicPr>
            <a:picLocks noGrp="1" noChangeAspect="1" noChangeArrowheads="1"/>
          </p:cNvPicPr>
          <p:nvPr>
            <p:ph sz="half" idx="1"/>
          </p:nvPr>
        </p:nvPicPr>
        <p:blipFill>
          <a:blip r:embed="rId3"/>
          <a:srcRect/>
          <a:stretch>
            <a:fillRect/>
          </a:stretch>
        </p:blipFill>
        <p:spPr bwMode="auto">
          <a:xfrm>
            <a:off x="825499" y="1905000"/>
            <a:ext cx="4206729" cy="2999581"/>
          </a:xfrm>
          <a:prstGeom prst="rect">
            <a:avLst/>
          </a:prstGeom>
          <a:noFill/>
        </p:spPr>
      </p:pic>
      <p:pic>
        <p:nvPicPr>
          <p:cNvPr id="1027" name="Picture 3" descr="F:\visual arts\puppetry\new stuff\2376301271_a40d33227e.jpg"/>
          <p:cNvPicPr>
            <a:picLocks noGrp="1" noChangeAspect="1" noChangeArrowheads="1"/>
          </p:cNvPicPr>
          <p:nvPr>
            <p:ph sz="half" idx="2"/>
          </p:nvPr>
        </p:nvPicPr>
        <p:blipFill>
          <a:blip r:embed="rId4"/>
          <a:srcRect/>
          <a:stretch>
            <a:fillRect/>
          </a:stretch>
        </p:blipFill>
        <p:spPr bwMode="auto">
          <a:xfrm>
            <a:off x="5638800" y="1066800"/>
            <a:ext cx="3136392" cy="4380436"/>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err="1" smtClean="0"/>
              <a:t>Farooq</a:t>
            </a:r>
            <a:r>
              <a:rPr lang="en-US" dirty="0" smtClean="0"/>
              <a:t> </a:t>
            </a:r>
            <a:r>
              <a:rPr lang="en-US" dirty="0" err="1" smtClean="0"/>
              <a:t>Qaiser</a:t>
            </a:r>
            <a:endParaRPr lang="en-US" dirty="0"/>
          </a:p>
        </p:txBody>
      </p:sp>
      <p:pic>
        <p:nvPicPr>
          <p:cNvPr id="2050" name="Picture 2" descr="F:\visual arts\puppetry\new stuff\untitled.bmp"/>
          <p:cNvPicPr>
            <a:picLocks noGrp="1" noChangeAspect="1" noChangeArrowheads="1"/>
          </p:cNvPicPr>
          <p:nvPr>
            <p:ph idx="1"/>
          </p:nvPr>
        </p:nvPicPr>
        <p:blipFill>
          <a:blip r:embed="rId3"/>
          <a:srcRect/>
          <a:stretch>
            <a:fillRect/>
          </a:stretch>
        </p:blipFill>
        <p:spPr bwMode="auto">
          <a:xfrm>
            <a:off x="381000" y="1530191"/>
            <a:ext cx="8001000" cy="4453891"/>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Puppeteers NCA</a:t>
            </a:r>
            <a:endParaRPr lang="en-US" dirty="0"/>
          </a:p>
        </p:txBody>
      </p:sp>
      <p:sp>
        <p:nvSpPr>
          <p:cNvPr id="3" name="Content Placeholder 2"/>
          <p:cNvSpPr>
            <a:spLocks noGrp="1"/>
          </p:cNvSpPr>
          <p:nvPr>
            <p:ph idx="1"/>
          </p:nvPr>
        </p:nvSpPr>
        <p:spPr/>
        <p:txBody>
          <a:bodyPr>
            <a:normAutofit fontScale="47500" lnSpcReduction="20000"/>
          </a:bodyPr>
          <a:lstStyle/>
          <a:p>
            <a:r>
              <a:rPr lang="en-US" b="1" dirty="0" smtClean="0"/>
              <a:t>Puppeteers NCA</a:t>
            </a:r>
            <a:r>
              <a:rPr lang="en-US" dirty="0" smtClean="0"/>
              <a:t/>
            </a:r>
            <a:br>
              <a:rPr lang="en-US" dirty="0" smtClean="0"/>
            </a:br>
            <a:r>
              <a:rPr lang="en-US" dirty="0" smtClean="0"/>
              <a:t>Puppeteers NCA was inaugurated in 1992 with the first director </a:t>
            </a:r>
            <a:r>
              <a:rPr lang="en-US" dirty="0" err="1" smtClean="0"/>
              <a:t>Imran</a:t>
            </a:r>
            <a:r>
              <a:rPr lang="en-US" dirty="0" smtClean="0"/>
              <a:t> </a:t>
            </a:r>
            <a:r>
              <a:rPr lang="en-US" dirty="0" err="1" smtClean="0"/>
              <a:t>Qureshi</a:t>
            </a:r>
            <a:r>
              <a:rPr lang="en-US" dirty="0" smtClean="0"/>
              <a:t> and fellows.</a:t>
            </a:r>
            <a:br>
              <a:rPr lang="en-US" dirty="0" smtClean="0"/>
            </a:br>
            <a:r>
              <a:rPr lang="en-US" dirty="0" smtClean="0"/>
              <a:t>The basic goal of this society is to exhibit and perform in different mediums of puppetry along with researching new techniques. We perform in the following puppet handling techniques:-</a:t>
            </a:r>
            <a:br>
              <a:rPr lang="en-US" dirty="0" smtClean="0"/>
            </a:br>
            <a:r>
              <a:rPr lang="en-US" dirty="0" smtClean="0"/>
              <a:t>Finger puppet </a:t>
            </a:r>
            <a:br>
              <a:rPr lang="en-US" dirty="0" smtClean="0"/>
            </a:br>
            <a:r>
              <a:rPr lang="en-US" dirty="0" smtClean="0"/>
              <a:t>Hand puppet </a:t>
            </a:r>
            <a:br>
              <a:rPr lang="en-US" dirty="0" smtClean="0"/>
            </a:br>
            <a:r>
              <a:rPr lang="en-US" dirty="0" smtClean="0"/>
              <a:t>Muppets</a:t>
            </a:r>
            <a:br>
              <a:rPr lang="en-US" dirty="0" smtClean="0"/>
            </a:br>
            <a:r>
              <a:rPr lang="en-US" dirty="0" smtClean="0"/>
              <a:t/>
            </a:r>
            <a:br>
              <a:rPr lang="en-US" dirty="0" smtClean="0"/>
            </a:br>
            <a:r>
              <a:rPr lang="en-US" dirty="0" smtClean="0"/>
              <a:t>We use the following mediums:-</a:t>
            </a:r>
            <a:br>
              <a:rPr lang="en-US" dirty="0" smtClean="0"/>
            </a:br>
            <a:r>
              <a:rPr lang="en-US" dirty="0" smtClean="0"/>
              <a:t>Black light</a:t>
            </a:r>
            <a:br>
              <a:rPr lang="en-US" dirty="0" smtClean="0"/>
            </a:br>
            <a:r>
              <a:rPr lang="en-US" dirty="0" smtClean="0"/>
              <a:t>Shadow puppets</a:t>
            </a:r>
            <a:br>
              <a:rPr lang="en-US" dirty="0" smtClean="0"/>
            </a:br>
            <a:r>
              <a:rPr lang="en-US" dirty="0" err="1" smtClean="0"/>
              <a:t>Claymation</a:t>
            </a:r>
            <a:r>
              <a:rPr lang="en-US" dirty="0" smtClean="0"/>
              <a:t/>
            </a:r>
            <a:br>
              <a:rPr lang="en-US" dirty="0" smtClean="0"/>
            </a:br>
            <a:r>
              <a:rPr lang="en-US" dirty="0" smtClean="0"/>
              <a:t/>
            </a:r>
            <a:br>
              <a:rPr lang="en-US" dirty="0" smtClean="0"/>
            </a:br>
            <a:r>
              <a:rPr lang="en-US" dirty="0" smtClean="0"/>
              <a:t>We have recently performed for </a:t>
            </a:r>
            <a:r>
              <a:rPr lang="en-US" dirty="0" err="1" smtClean="0"/>
              <a:t>Rafi</a:t>
            </a:r>
            <a:r>
              <a:rPr lang="en-US" dirty="0" smtClean="0"/>
              <a:t> peer Theatre, Nestle, </a:t>
            </a:r>
            <a:r>
              <a:rPr lang="en-US" dirty="0" err="1" smtClean="0"/>
              <a:t>Roll’em</a:t>
            </a:r>
            <a:r>
              <a:rPr lang="en-US" dirty="0" smtClean="0"/>
              <a:t> society and for Cultural Dramatic Entertainment Society, GIK</a:t>
            </a:r>
            <a:br>
              <a:rPr lang="en-US" dirty="0" smtClean="0"/>
            </a:br>
            <a:r>
              <a:rPr lang="en-US" dirty="0" smtClean="0"/>
              <a:t/>
            </a:r>
            <a:br>
              <a:rPr lang="en-US" dirty="0" smtClean="0"/>
            </a:br>
            <a:r>
              <a:rPr lang="en-US" dirty="0" smtClean="0"/>
              <a:t>Some of our performances are:-</a:t>
            </a:r>
            <a:br>
              <a:rPr lang="en-US" dirty="0" smtClean="0"/>
            </a:br>
            <a:r>
              <a:rPr lang="en-US" dirty="0" err="1" smtClean="0"/>
              <a:t>Bubloo</a:t>
            </a:r>
            <a:r>
              <a:rPr lang="en-US" dirty="0" smtClean="0"/>
              <a:t/>
            </a:r>
            <a:br>
              <a:rPr lang="en-US" dirty="0" smtClean="0"/>
            </a:br>
            <a:r>
              <a:rPr lang="en-US" dirty="0" smtClean="0"/>
              <a:t>Lights Out</a:t>
            </a:r>
            <a:br>
              <a:rPr lang="en-US" dirty="0" smtClean="0"/>
            </a:br>
            <a:r>
              <a:rPr lang="en-US" dirty="0" smtClean="0"/>
              <a:t>Last Supper</a:t>
            </a:r>
            <a:br>
              <a:rPr lang="en-US" dirty="0" smtClean="0"/>
            </a:br>
            <a:r>
              <a:rPr lang="en-US" dirty="0" smtClean="0"/>
              <a:t>Josh </a:t>
            </a:r>
            <a:r>
              <a:rPr lang="en-US" dirty="0" err="1" smtClean="0"/>
              <a:t>Ki</a:t>
            </a:r>
            <a:r>
              <a:rPr lang="en-US" dirty="0" smtClean="0"/>
              <a:t> </a:t>
            </a:r>
            <a:r>
              <a:rPr lang="en-US" dirty="0" err="1" smtClean="0"/>
              <a:t>Inteha</a:t>
            </a:r>
            <a:r>
              <a:rPr lang="en-US" dirty="0" smtClean="0"/>
              <a:t/>
            </a:r>
            <a:br>
              <a:rPr lang="en-US" dirty="0" smtClean="0"/>
            </a:br>
            <a:r>
              <a:rPr lang="en-US" dirty="0" smtClean="0"/>
              <a:t>1+1=4</a:t>
            </a:r>
            <a:br>
              <a:rPr lang="en-US" dirty="0" smtClean="0"/>
            </a:b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495800"/>
            <a:ext cx="6629400" cy="1371600"/>
          </a:xfrm>
        </p:spPr>
        <p:txBody>
          <a:bodyPr/>
          <a:lstStyle/>
          <a:p>
            <a:r>
              <a:rPr lang="en-US" dirty="0" smtClean="0"/>
              <a:t>New Place of Puppetry </a:t>
            </a:r>
            <a:endParaRPr lang="en-US" dirty="0"/>
          </a:p>
        </p:txBody>
      </p:sp>
      <p:sp>
        <p:nvSpPr>
          <p:cNvPr id="3" name="Text Placeholder 2"/>
          <p:cNvSpPr>
            <a:spLocks noGrp="1"/>
          </p:cNvSpPr>
          <p:nvPr>
            <p:ph type="body" idx="1"/>
          </p:nvPr>
        </p:nvSpPr>
        <p:spPr>
          <a:xfrm>
            <a:off x="722313" y="2209799"/>
            <a:ext cx="7772400" cy="2197101"/>
          </a:xfrm>
        </p:spPr>
        <p:txBody>
          <a:bodyPr>
            <a:normAutofit fontScale="77500" lnSpcReduction="20000"/>
          </a:bodyPr>
          <a:lstStyle/>
          <a:p>
            <a:r>
              <a:rPr lang="en-US" b="1" dirty="0" smtClean="0"/>
              <a:t>Puppetry in Films</a:t>
            </a:r>
          </a:p>
          <a:p>
            <a:r>
              <a:rPr lang="en-US" dirty="0" smtClean="0"/>
              <a:t>Chucky</a:t>
            </a:r>
          </a:p>
          <a:p>
            <a:r>
              <a:rPr lang="en-US" dirty="0" smtClean="0"/>
              <a:t>Robotics, Jurassic park</a:t>
            </a:r>
          </a:p>
          <a:p>
            <a:r>
              <a:rPr lang="en-US" dirty="0" smtClean="0"/>
              <a:t>Star Wars</a:t>
            </a:r>
          </a:p>
          <a:p>
            <a:r>
              <a:rPr lang="en-US" b="1" dirty="0" smtClean="0"/>
              <a:t>Clamation</a:t>
            </a:r>
          </a:p>
          <a:p>
            <a:r>
              <a:rPr lang="en-US" dirty="0" smtClean="0"/>
              <a:t>Wallace and </a:t>
            </a:r>
            <a:r>
              <a:rPr lang="en-US" dirty="0" err="1" smtClean="0"/>
              <a:t>Gromit</a:t>
            </a:r>
            <a:endParaRPr lang="en-US" dirty="0" smtClean="0"/>
          </a:p>
          <a:p>
            <a:r>
              <a:rPr lang="en-US" dirty="0" smtClean="0"/>
              <a:t>Corpse’s Bride</a:t>
            </a:r>
          </a:p>
          <a:p>
            <a:r>
              <a:rPr lang="en-US" b="1" dirty="0" smtClean="0"/>
              <a:t>Making of (Clamation)</a:t>
            </a:r>
          </a:p>
          <a:p>
            <a:r>
              <a:rPr lang="en-US" dirty="0" smtClean="0"/>
              <a:t>Virtual Puppets</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puppets</a:t>
            </a:r>
            <a:endParaRPr lang="en-US" dirty="0"/>
          </a:p>
        </p:txBody>
      </p:sp>
      <p:sp>
        <p:nvSpPr>
          <p:cNvPr id="3" name="Text Placeholder 2"/>
          <p:cNvSpPr>
            <a:spLocks noGrp="1"/>
          </p:cNvSpPr>
          <p:nvPr>
            <p:ph idx="1"/>
          </p:nvPr>
        </p:nvSpPr>
        <p:spPr/>
        <p:txBody>
          <a:bodyPr>
            <a:normAutofit/>
          </a:bodyPr>
          <a:lstStyle/>
          <a:p>
            <a:r>
              <a:rPr lang="en-US" dirty="0" smtClean="0"/>
              <a:t>Hand Puppets</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pic>
        <p:nvPicPr>
          <p:cNvPr id="4" name="Picture 3" descr="handpuppets.jpg"/>
          <p:cNvPicPr>
            <a:picLocks noChangeAspect="1"/>
          </p:cNvPicPr>
          <p:nvPr/>
        </p:nvPicPr>
        <p:blipFill>
          <a:blip r:embed="rId3"/>
          <a:stretch>
            <a:fillRect/>
          </a:stretch>
        </p:blipFill>
        <p:spPr>
          <a:xfrm>
            <a:off x="3809999" y="1752600"/>
            <a:ext cx="5275953" cy="4495800"/>
          </a:xfrm>
          <a:prstGeom prst="rect">
            <a:avLst/>
          </a:prstGeo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Puppetry in theatre</a:t>
            </a:r>
            <a:endParaRPr lang="en-US" dirty="0"/>
          </a:p>
        </p:txBody>
      </p:sp>
      <p:pic>
        <p:nvPicPr>
          <p:cNvPr id="3074" name="Picture 2" descr="F:\visual arts\puppetry\new stuff\Lion-King-Sunrise-web.jpg"/>
          <p:cNvPicPr>
            <a:picLocks noGrp="1" noChangeAspect="1" noChangeArrowheads="1"/>
          </p:cNvPicPr>
          <p:nvPr>
            <p:ph idx="1"/>
          </p:nvPr>
        </p:nvPicPr>
        <p:blipFill>
          <a:blip r:embed="rId3"/>
          <a:srcRect/>
          <a:stretch>
            <a:fillRect/>
          </a:stretch>
        </p:blipFill>
        <p:spPr bwMode="auto">
          <a:xfrm>
            <a:off x="1" y="1380742"/>
            <a:ext cx="9144000" cy="4582965"/>
          </a:xfrm>
          <a:prstGeom prst="rect">
            <a:avLst/>
          </a:prstGeo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146" name="Picture 2" descr="F:\visual arts\puppetry\Tree%20of%20Life.jpg"/>
          <p:cNvPicPr>
            <a:picLocks noGrp="1" noChangeAspect="1" noChangeArrowheads="1"/>
          </p:cNvPicPr>
          <p:nvPr>
            <p:ph idx="1"/>
          </p:nvPr>
        </p:nvPicPr>
        <p:blipFill>
          <a:blip r:embed="rId3"/>
          <a:srcRect/>
          <a:stretch>
            <a:fillRect/>
          </a:stretch>
        </p:blipFill>
        <p:spPr bwMode="auto">
          <a:xfrm>
            <a:off x="0" y="347094"/>
            <a:ext cx="9144000" cy="6204857"/>
          </a:xfrm>
          <a:prstGeom prst="rect">
            <a:avLst/>
          </a:prstGeom>
          <a:noFill/>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descr="F:\visual arts\puppetry\new stuff\Hyenas_1054834787.jpg"/>
          <p:cNvPicPr>
            <a:picLocks noGrp="1" noChangeAspect="1" noChangeArrowheads="1"/>
          </p:cNvPicPr>
          <p:nvPr>
            <p:ph idx="1"/>
          </p:nvPr>
        </p:nvPicPr>
        <p:blipFill>
          <a:blip r:embed="rId3"/>
          <a:srcRect/>
          <a:stretch>
            <a:fillRect/>
          </a:stretch>
        </p:blipFill>
        <p:spPr bwMode="auto">
          <a:xfrm>
            <a:off x="168681" y="914400"/>
            <a:ext cx="8670519" cy="5699371"/>
          </a:xfrm>
          <a:prstGeom prst="rect">
            <a:avLst/>
          </a:prstGeom>
          <a:no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lionking-isne.jpg"/>
          <p:cNvPicPr>
            <a:picLocks noGrp="1" noChangeAspect="1"/>
          </p:cNvPicPr>
          <p:nvPr>
            <p:ph idx="1"/>
          </p:nvPr>
        </p:nvPicPr>
        <p:blipFill>
          <a:blip r:embed="rId2"/>
          <a:stretch>
            <a:fillRect/>
          </a:stretch>
        </p:blipFill>
        <p:spPr>
          <a:xfrm>
            <a:off x="272818" y="609600"/>
            <a:ext cx="8566382" cy="5715000"/>
          </a:xfrm>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Puppets in films</a:t>
            </a:r>
            <a:endParaRPr lang="en-US" dirty="0"/>
          </a:p>
        </p:txBody>
      </p:sp>
      <p:pic>
        <p:nvPicPr>
          <p:cNvPr id="5" name="Content Placeholder 4" descr="profiles-in-history-jurassic-park-t-rex-model-x425.jpg"/>
          <p:cNvPicPr>
            <a:picLocks noGrp="1" noChangeAspect="1"/>
          </p:cNvPicPr>
          <p:nvPr>
            <p:ph sz="half" idx="1"/>
          </p:nvPr>
        </p:nvPicPr>
        <p:blipFill>
          <a:blip r:embed="rId3"/>
          <a:stretch>
            <a:fillRect/>
          </a:stretch>
        </p:blipFill>
        <p:spPr>
          <a:xfrm>
            <a:off x="1" y="2124744"/>
            <a:ext cx="4234076" cy="4024863"/>
          </a:xfrm>
        </p:spPr>
      </p:pic>
      <p:pic>
        <p:nvPicPr>
          <p:cNvPr id="6" name="Content Placeholder 5" descr="chucky2kq1.jpg"/>
          <p:cNvPicPr>
            <a:picLocks noGrp="1" noChangeAspect="1"/>
          </p:cNvPicPr>
          <p:nvPr>
            <p:ph sz="half" idx="2"/>
          </p:nvPr>
        </p:nvPicPr>
        <p:blipFill>
          <a:blip r:embed="rId4"/>
          <a:stretch>
            <a:fillRect/>
          </a:stretch>
        </p:blipFill>
        <p:spPr>
          <a:xfrm>
            <a:off x="4284059" y="2133600"/>
            <a:ext cx="4709885" cy="4495799"/>
          </a:xfrm>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Puppets and Robotics</a:t>
            </a:r>
            <a:endParaRPr lang="en-US" dirty="0"/>
          </a:p>
        </p:txBody>
      </p:sp>
      <p:pic>
        <p:nvPicPr>
          <p:cNvPr id="5122" name="Picture 2" descr="F:\visual arts\puppetry\new stuff\men-in-black-2.jpg"/>
          <p:cNvPicPr>
            <a:picLocks noGrp="1" noChangeAspect="1" noChangeArrowheads="1"/>
          </p:cNvPicPr>
          <p:nvPr>
            <p:ph sz="half" idx="1"/>
          </p:nvPr>
        </p:nvPicPr>
        <p:blipFill>
          <a:blip r:embed="rId3"/>
          <a:srcRect/>
          <a:stretch>
            <a:fillRect/>
          </a:stretch>
        </p:blipFill>
        <p:spPr bwMode="auto">
          <a:xfrm>
            <a:off x="1" y="1524000"/>
            <a:ext cx="4893136" cy="4390231"/>
          </a:xfrm>
          <a:prstGeom prst="rect">
            <a:avLst/>
          </a:prstGeom>
          <a:noFill/>
        </p:spPr>
      </p:pic>
      <p:pic>
        <p:nvPicPr>
          <p:cNvPr id="5123" name="Picture 3" descr="F:\visual arts\puppetry\new stuff\305_Yoda_imA.jpg"/>
          <p:cNvPicPr>
            <a:picLocks noGrp="1" noChangeAspect="1" noChangeArrowheads="1"/>
          </p:cNvPicPr>
          <p:nvPr>
            <p:ph sz="half" idx="2"/>
          </p:nvPr>
        </p:nvPicPr>
        <p:blipFill>
          <a:blip r:embed="rId4"/>
          <a:srcRect/>
          <a:stretch>
            <a:fillRect/>
          </a:stretch>
        </p:blipFill>
        <p:spPr bwMode="auto">
          <a:xfrm>
            <a:off x="4643437" y="1150073"/>
            <a:ext cx="4348163" cy="5403127"/>
          </a:xfrm>
          <a:prstGeom prst="rect">
            <a:avLst/>
          </a:prstGeom>
          <a:noFill/>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Clamation</a:t>
            </a:r>
            <a:endParaRPr lang="en-US" dirty="0"/>
          </a:p>
        </p:txBody>
      </p:sp>
      <p:pic>
        <p:nvPicPr>
          <p:cNvPr id="5" name="Content Placeholder 4" descr="_Wallace-and-Gromit_images_Wallace-and-Gromit-01.jpg"/>
          <p:cNvPicPr>
            <a:picLocks noGrp="1" noChangeAspect="1"/>
          </p:cNvPicPr>
          <p:nvPr>
            <p:ph sz="half" idx="1"/>
          </p:nvPr>
        </p:nvPicPr>
        <p:blipFill>
          <a:blip r:embed="rId3"/>
          <a:stretch>
            <a:fillRect/>
          </a:stretch>
        </p:blipFill>
        <p:spPr>
          <a:xfrm>
            <a:off x="76200" y="1377224"/>
            <a:ext cx="3541621" cy="5023576"/>
          </a:xfrm>
        </p:spPr>
      </p:pic>
      <p:pic>
        <p:nvPicPr>
          <p:cNvPr id="6" name="Content Placeholder 5" descr="placing-puppets-corpse.jpg"/>
          <p:cNvPicPr>
            <a:picLocks noGrp="1" noChangeAspect="1"/>
          </p:cNvPicPr>
          <p:nvPr>
            <p:ph sz="half" idx="2"/>
          </p:nvPr>
        </p:nvPicPr>
        <p:blipFill>
          <a:blip r:embed="rId4"/>
          <a:stretch>
            <a:fillRect/>
          </a:stretch>
        </p:blipFill>
        <p:spPr>
          <a:xfrm>
            <a:off x="3657600" y="1811697"/>
            <a:ext cx="5501718" cy="4131903"/>
          </a:xfrm>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descr="Strings_Hal_by_Jhinnas_body_b.jpg"/>
          <p:cNvPicPr>
            <a:picLocks noGrp="1" noChangeAspect="1"/>
          </p:cNvPicPr>
          <p:nvPr>
            <p:ph sz="half" idx="1"/>
          </p:nvPr>
        </p:nvPicPr>
        <p:blipFill>
          <a:blip r:embed="rId2"/>
          <a:stretch>
            <a:fillRect/>
          </a:stretch>
        </p:blipFill>
        <p:spPr>
          <a:xfrm>
            <a:off x="152400" y="3503458"/>
            <a:ext cx="5486400" cy="3354542"/>
          </a:xfrm>
        </p:spPr>
      </p:pic>
      <p:pic>
        <p:nvPicPr>
          <p:cNvPr id="6" name="Content Placeholder 5" descr="Nightmare-Before-Christmas-nightmare-before-christmas-494173_800_494.jpg"/>
          <p:cNvPicPr>
            <a:picLocks noGrp="1" noChangeAspect="1"/>
          </p:cNvPicPr>
          <p:nvPr>
            <p:ph sz="half" idx="2"/>
          </p:nvPr>
        </p:nvPicPr>
        <p:blipFill>
          <a:blip r:embed="rId3"/>
          <a:stretch>
            <a:fillRect/>
          </a:stretch>
        </p:blipFill>
        <p:spPr>
          <a:xfrm>
            <a:off x="3961166" y="228600"/>
            <a:ext cx="5182834" cy="3200400"/>
          </a:xfrm>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Assignment:</a:t>
            </a:r>
            <a:endParaRPr lang="en-US" dirty="0"/>
          </a:p>
        </p:txBody>
      </p:sp>
      <p:sp>
        <p:nvSpPr>
          <p:cNvPr id="6" name="Content Placeholder 5"/>
          <p:cNvSpPr>
            <a:spLocks noGrp="1"/>
          </p:cNvSpPr>
          <p:nvPr>
            <p:ph idx="1"/>
          </p:nvPr>
        </p:nvSpPr>
        <p:spPr/>
        <p:txBody>
          <a:bodyPr>
            <a:normAutofit fontScale="92500" lnSpcReduction="10000"/>
          </a:bodyPr>
          <a:lstStyle/>
          <a:p>
            <a:r>
              <a:rPr lang="en-US" dirty="0" smtClean="0"/>
              <a:t>You will be shown three kinds of presentations of puppetry. </a:t>
            </a:r>
          </a:p>
          <a:p>
            <a:r>
              <a:rPr lang="en-US" dirty="0" smtClean="0">
                <a:solidFill>
                  <a:srgbClr val="FF0000"/>
                </a:solidFill>
              </a:rPr>
              <a:t>Puppetry in Theatre</a:t>
            </a:r>
          </a:p>
          <a:p>
            <a:r>
              <a:rPr lang="en-US" dirty="0" smtClean="0">
                <a:solidFill>
                  <a:srgbClr val="FFC000"/>
                </a:solidFill>
              </a:rPr>
              <a:t>Puppetry in Film</a:t>
            </a:r>
          </a:p>
          <a:p>
            <a:r>
              <a:rPr lang="en-US" dirty="0" smtClean="0">
                <a:solidFill>
                  <a:srgbClr val="92D050"/>
                </a:solidFill>
              </a:rPr>
              <a:t>Puppetry in Animation</a:t>
            </a:r>
          </a:p>
          <a:p>
            <a:r>
              <a:rPr lang="en-US" dirty="0" smtClean="0"/>
              <a:t>Define the </a:t>
            </a:r>
            <a:r>
              <a:rPr lang="en-US" dirty="0" smtClean="0">
                <a:solidFill>
                  <a:srgbClr val="C00000"/>
                </a:solidFill>
              </a:rPr>
              <a:t>Puppet</a:t>
            </a:r>
            <a:r>
              <a:rPr lang="en-US" dirty="0" smtClean="0"/>
              <a:t>, </a:t>
            </a:r>
            <a:r>
              <a:rPr lang="en-US" dirty="0" smtClean="0">
                <a:solidFill>
                  <a:schemeClr val="accent2">
                    <a:lumMod val="75000"/>
                  </a:schemeClr>
                </a:solidFill>
              </a:rPr>
              <a:t>Puppeteer</a:t>
            </a:r>
            <a:r>
              <a:rPr lang="en-US" dirty="0" smtClean="0"/>
              <a:t> and the </a:t>
            </a:r>
            <a:r>
              <a:rPr lang="en-US" dirty="0" smtClean="0">
                <a:solidFill>
                  <a:srgbClr val="0070C0"/>
                </a:solidFill>
              </a:rPr>
              <a:t>Proscenium</a:t>
            </a:r>
            <a:r>
              <a:rPr lang="en-US" dirty="0" smtClean="0"/>
              <a:t> in all three. How do they explore the realm of puppetry? Design an idea for a puppet show which incorporates </a:t>
            </a:r>
            <a:r>
              <a:rPr lang="en-US" smtClean="0"/>
              <a:t>all three.</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Marionettes</a:t>
            </a:r>
            <a:endParaRPr lang="en-US" dirty="0"/>
          </a:p>
        </p:txBody>
      </p:sp>
      <p:sp>
        <p:nvSpPr>
          <p:cNvPr id="3" name="Content Placeholder 2"/>
          <p:cNvSpPr>
            <a:spLocks noGrp="1"/>
          </p:cNvSpPr>
          <p:nvPr>
            <p:ph idx="1"/>
          </p:nvPr>
        </p:nvSpPr>
        <p:spPr/>
        <p:txBody>
          <a:bodyPr/>
          <a:lstStyle/>
          <a:p>
            <a:pPr>
              <a:buNone/>
            </a:pPr>
            <a:endParaRPr lang="en-US" dirty="0"/>
          </a:p>
        </p:txBody>
      </p:sp>
      <p:pic>
        <p:nvPicPr>
          <p:cNvPr id="4" name="Picture 3" descr="Marionette.jpg"/>
          <p:cNvPicPr>
            <a:picLocks noChangeAspect="1"/>
          </p:cNvPicPr>
          <p:nvPr/>
        </p:nvPicPr>
        <p:blipFill>
          <a:blip r:embed="rId2"/>
          <a:stretch>
            <a:fillRect/>
          </a:stretch>
        </p:blipFill>
        <p:spPr>
          <a:xfrm>
            <a:off x="4648200" y="1295400"/>
            <a:ext cx="3810000" cy="5080000"/>
          </a:xfrm>
          <a:prstGeom prst="rect">
            <a:avLst/>
          </a:prstGeom>
        </p:spPr>
      </p:pic>
      <p:pic>
        <p:nvPicPr>
          <p:cNvPr id="5" name="Picture 4" descr="marionette2.jpg"/>
          <p:cNvPicPr>
            <a:picLocks noChangeAspect="1"/>
          </p:cNvPicPr>
          <p:nvPr/>
        </p:nvPicPr>
        <p:blipFill>
          <a:blip r:embed="rId3"/>
          <a:stretch>
            <a:fillRect/>
          </a:stretch>
        </p:blipFill>
        <p:spPr>
          <a:xfrm>
            <a:off x="381000" y="1295400"/>
            <a:ext cx="3352800" cy="5081588"/>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Rod Puppets</a:t>
            </a:r>
            <a:br>
              <a:rPr lang="en-US" dirty="0" smtClean="0"/>
            </a:br>
            <a:endParaRPr lang="en-US" dirty="0"/>
          </a:p>
        </p:txBody>
      </p:sp>
      <p:pic>
        <p:nvPicPr>
          <p:cNvPr id="4" name="Picture 3" descr="TNSean4Rods.gif"/>
          <p:cNvPicPr>
            <a:picLocks noChangeAspect="1"/>
          </p:cNvPicPr>
          <p:nvPr/>
        </p:nvPicPr>
        <p:blipFill>
          <a:blip r:embed="rId2"/>
          <a:stretch>
            <a:fillRect/>
          </a:stretch>
        </p:blipFill>
        <p:spPr>
          <a:xfrm>
            <a:off x="304800" y="838200"/>
            <a:ext cx="8460889" cy="5029200"/>
          </a:xfrm>
          <a:prstGeom prst="rect">
            <a:avLst/>
          </a:prstGeom>
        </p:spPr>
      </p:pic>
      <p:sp>
        <p:nvSpPr>
          <p:cNvPr id="6" name="Content Placeholder 5"/>
          <p:cNvSpPr>
            <a:spLocks noGrp="1"/>
          </p:cNvSpPr>
          <p:nvPr>
            <p:ph idx="1"/>
          </p:nvPr>
        </p:nvSpPr>
        <p:spPr/>
        <p:txBody>
          <a:bodyPr/>
          <a:lstStyle/>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Muppets</a:t>
            </a:r>
            <a:br>
              <a:rPr lang="en-US" dirty="0" smtClean="0"/>
            </a:br>
            <a:endParaRPr lang="en-US" dirty="0"/>
          </a:p>
        </p:txBody>
      </p:sp>
      <p:sp>
        <p:nvSpPr>
          <p:cNvPr id="3" name="Content Placeholder 2"/>
          <p:cNvSpPr>
            <a:spLocks noGrp="1"/>
          </p:cNvSpPr>
          <p:nvPr>
            <p:ph idx="1"/>
          </p:nvPr>
        </p:nvSpPr>
        <p:spPr/>
        <p:txBody>
          <a:bodyPr/>
          <a:lstStyle/>
          <a:p>
            <a:endParaRPr lang="en-US" dirty="0"/>
          </a:p>
        </p:txBody>
      </p:sp>
      <p:pic>
        <p:nvPicPr>
          <p:cNvPr id="5" name="Picture 4" descr="big-bird-sesame-street.jpg"/>
          <p:cNvPicPr>
            <a:picLocks noChangeAspect="1"/>
          </p:cNvPicPr>
          <p:nvPr/>
        </p:nvPicPr>
        <p:blipFill>
          <a:blip r:embed="rId2"/>
          <a:stretch>
            <a:fillRect/>
          </a:stretch>
        </p:blipFill>
        <p:spPr>
          <a:xfrm>
            <a:off x="0" y="990600"/>
            <a:ext cx="4978400" cy="4978400"/>
          </a:xfrm>
          <a:prstGeom prst="rect">
            <a:avLst/>
          </a:prstGeom>
        </p:spPr>
      </p:pic>
      <p:pic>
        <p:nvPicPr>
          <p:cNvPr id="6" name="Picture 5" descr="SesameStreetBigBird.jpg"/>
          <p:cNvPicPr>
            <a:picLocks noChangeAspect="1"/>
          </p:cNvPicPr>
          <p:nvPr/>
        </p:nvPicPr>
        <p:blipFill>
          <a:blip r:embed="rId3"/>
          <a:stretch>
            <a:fillRect/>
          </a:stretch>
        </p:blipFill>
        <p:spPr>
          <a:xfrm>
            <a:off x="5029200" y="609600"/>
            <a:ext cx="3657600" cy="5724144"/>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Shadow Puppets</a:t>
            </a:r>
            <a:br>
              <a:rPr lang="en-US" dirty="0" smtClean="0"/>
            </a:br>
            <a:endParaRPr lang="en-US" dirty="0"/>
          </a:p>
        </p:txBody>
      </p:sp>
      <p:pic>
        <p:nvPicPr>
          <p:cNvPr id="4" name="Content Placeholder 3" descr="LARGE-ShadowPuppets-2.jpg"/>
          <p:cNvPicPr>
            <a:picLocks noGrp="1" noChangeAspect="1"/>
          </p:cNvPicPr>
          <p:nvPr>
            <p:ph idx="1"/>
          </p:nvPr>
        </p:nvPicPr>
        <p:blipFill>
          <a:blip r:embed="rId2"/>
          <a:stretch>
            <a:fillRect/>
          </a:stretch>
        </p:blipFill>
        <p:spPr>
          <a:xfrm>
            <a:off x="-457200" y="1219200"/>
            <a:ext cx="5715000" cy="3843338"/>
          </a:xfrm>
        </p:spPr>
      </p:pic>
      <p:pic>
        <p:nvPicPr>
          <p:cNvPr id="5" name="Picture 4" descr="jill-and-shadow-puppets-ii.jpg"/>
          <p:cNvPicPr>
            <a:picLocks noChangeAspect="1"/>
          </p:cNvPicPr>
          <p:nvPr/>
        </p:nvPicPr>
        <p:blipFill>
          <a:blip r:embed="rId3"/>
          <a:stretch>
            <a:fillRect/>
          </a:stretch>
        </p:blipFill>
        <p:spPr>
          <a:xfrm>
            <a:off x="4572000" y="1524000"/>
            <a:ext cx="4366260" cy="363474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Compound Puppets</a:t>
            </a:r>
            <a:endParaRPr lang="en-US" dirty="0"/>
          </a:p>
        </p:txBody>
      </p:sp>
      <p:pic>
        <p:nvPicPr>
          <p:cNvPr id="4" name="Content Placeholder 3" descr="600full-sesame-street-screenshot.jpg"/>
          <p:cNvPicPr>
            <a:picLocks noGrp="1" noChangeAspect="1"/>
          </p:cNvPicPr>
          <p:nvPr>
            <p:ph idx="1"/>
          </p:nvPr>
        </p:nvPicPr>
        <p:blipFill>
          <a:blip r:embed="rId3"/>
          <a:stretch>
            <a:fillRect/>
          </a:stretch>
        </p:blipFill>
        <p:spPr>
          <a:xfrm>
            <a:off x="1333500" y="1720056"/>
            <a:ext cx="5715000" cy="4286250"/>
          </a:xfr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603</TotalTime>
  <Words>1291</Words>
  <Application>Microsoft Office PowerPoint</Application>
  <PresentationFormat>On-screen Show (4:3)</PresentationFormat>
  <Paragraphs>143</Paragraphs>
  <Slides>48</Slides>
  <Notes>40</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Technic</vt:lpstr>
      <vt:lpstr>Puppetry</vt:lpstr>
      <vt:lpstr>Origins: Toys, dolls and automata</vt:lpstr>
      <vt:lpstr>The Symbolic Strength of Puppets  </vt:lpstr>
      <vt:lpstr>Types of puppets</vt:lpstr>
      <vt:lpstr>Marionettes</vt:lpstr>
      <vt:lpstr> Rod Puppets </vt:lpstr>
      <vt:lpstr>Muppets </vt:lpstr>
      <vt:lpstr>Shadow Puppets </vt:lpstr>
      <vt:lpstr>Compound Puppets</vt:lpstr>
      <vt:lpstr>Puppetry needs:</vt:lpstr>
      <vt:lpstr>Puppetry in History</vt:lpstr>
      <vt:lpstr>India Limestone figure Harappa  Way before the time  of the epics like Mahabharata, the people of Indus Valley made small limestone figurines which suggests movable parts. Also there were animal toys which moved their necks  (bullock Carts)  </vt:lpstr>
      <vt:lpstr>Articulated Indian Figurine:    Stick Puppets, animated figures and pantomime coexist: their role was improvised on epic mythological Indian themes: the Bala-Ramayana and the Maha-Bharata. Although these performances were sacred, the comedic spirit was also present. The popular aspect of the puppet show can be attributed to the profane elements in it, giving birth to the jester trend </vt:lpstr>
      <vt:lpstr>Dancing dwarfs in ivory. The figures move through the use of strings and a pulley.  Found at Lisht during excavations in 1934 by the Metropolitan Museum of Art, </vt:lpstr>
      <vt:lpstr>EGYPT      Height - 7.8 cm. Egypt - Middle Kingdom - 12th Dynasty </vt:lpstr>
      <vt:lpstr>Indonesia </vt:lpstr>
      <vt:lpstr>PowerPoint Presentation</vt:lpstr>
      <vt:lpstr>PowerPoint Presentation</vt:lpstr>
      <vt:lpstr>PowerPoint Presentation</vt:lpstr>
      <vt:lpstr>Wayang Golek Indonesian puppet in the round ( Rod Puppet )</vt:lpstr>
      <vt:lpstr>A Wayang Beber Performance, 1900 </vt:lpstr>
      <vt:lpstr>Wayang Kulit Performance in Java. The dalang is seated in front of the white screen (kelir) to the far left. He requires several assisants to hand him his puppets, ranged along the banana tree trunks, to the left and right of the dalang. </vt:lpstr>
      <vt:lpstr>Modern day puppet master or “ Dalang”, Indonesia</vt:lpstr>
      <vt:lpstr>China</vt:lpstr>
      <vt:lpstr>China</vt:lpstr>
      <vt:lpstr>Chinese rod puppets</vt:lpstr>
      <vt:lpstr>Chinese Puppets</vt:lpstr>
      <vt:lpstr>Chinese Dragon dance</vt:lpstr>
      <vt:lpstr>Chinese lion dance</vt:lpstr>
      <vt:lpstr>Japanese Bunraku puppets</vt:lpstr>
      <vt:lpstr>PowerPoint Presentation</vt:lpstr>
      <vt:lpstr>PowerPoint Presentation</vt:lpstr>
      <vt:lpstr>Roman Doll in Ivory</vt:lpstr>
      <vt:lpstr>Karakouche.</vt:lpstr>
      <vt:lpstr>Puppetry in the Contemporary world</vt:lpstr>
      <vt:lpstr>Rafi Peer theatre</vt:lpstr>
      <vt:lpstr>Farooq Qaiser</vt:lpstr>
      <vt:lpstr>Puppeteers NCA</vt:lpstr>
      <vt:lpstr>New Place of Puppetry </vt:lpstr>
      <vt:lpstr>Puppetry in theatre</vt:lpstr>
      <vt:lpstr>PowerPoint Presentation</vt:lpstr>
      <vt:lpstr>PowerPoint Presentation</vt:lpstr>
      <vt:lpstr>PowerPoint Presentation</vt:lpstr>
      <vt:lpstr>Puppets in films</vt:lpstr>
      <vt:lpstr>Puppets and Robotics</vt:lpstr>
      <vt:lpstr>Clamation</vt:lpstr>
      <vt:lpstr>PowerPoint Presentation</vt:lpstr>
      <vt:lpstr>Assignment: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Puppetry</dc:title>
  <dc:creator>Hareem Sumbul</dc:creator>
  <cp:lastModifiedBy>Adeel Iqbal</cp:lastModifiedBy>
  <cp:revision>39</cp:revision>
  <dcterms:created xsi:type="dcterms:W3CDTF">2009-09-01T15:16:21Z</dcterms:created>
  <dcterms:modified xsi:type="dcterms:W3CDTF">2016-01-13T17:44:28Z</dcterms:modified>
</cp:coreProperties>
</file>